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7" r:id="rId4"/>
    <p:sldId id="261" r:id="rId5"/>
    <p:sldId id="270" r:id="rId6"/>
    <p:sldId id="271" r:id="rId7"/>
    <p:sldId id="257" r:id="rId8"/>
    <p:sldId id="258" r:id="rId9"/>
    <p:sldId id="259" r:id="rId10"/>
    <p:sldId id="281" r:id="rId11"/>
    <p:sldId id="282" r:id="rId12"/>
    <p:sldId id="284" r:id="rId13"/>
    <p:sldId id="283" r:id="rId14"/>
    <p:sldId id="285" r:id="rId15"/>
    <p:sldId id="275" r:id="rId16"/>
    <p:sldId id="286" r:id="rId17"/>
    <p:sldId id="280" r:id="rId18"/>
    <p:sldId id="262" r:id="rId19"/>
    <p:sldId id="272" r:id="rId20"/>
    <p:sldId id="263" r:id="rId21"/>
    <p:sldId id="268" r:id="rId22"/>
    <p:sldId id="277" r:id="rId23"/>
    <p:sldId id="279" r:id="rId24"/>
    <p:sldId id="278" r:id="rId25"/>
    <p:sldId id="264" r:id="rId26"/>
    <p:sldId id="269" r:id="rId27"/>
    <p:sldId id="265" r:id="rId28"/>
    <p:sldId id="267" r:id="rId29"/>
    <p:sldId id="273" r:id="rId30"/>
    <p:sldId id="274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3816-E808-4995-B829-C0DB341F547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C2A6-B6F5-404D-B4AE-0FB19EBBA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3">
                    <a:lumMod val="50000"/>
                  </a:schemeClr>
                </a:solidFill>
              </a:rPr>
              <a:t>Five Themes of Geography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03" y="2362200"/>
            <a:ext cx="873221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9061-8659-4710-8E18-749920A1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9009"/>
            <a:ext cx="8229600" cy="951009"/>
          </a:xfrm>
        </p:spPr>
        <p:txBody>
          <a:bodyPr/>
          <a:lstStyle/>
          <a:p>
            <a:r>
              <a:rPr lang="en-US" dirty="0"/>
              <a:t>Toponyms – What’s in a name?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66157-BC22-454A-B79E-9264F4315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56" y="798689"/>
            <a:ext cx="7924800" cy="59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2ECA1-440A-4505-BB30-D27ACA00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7" y="0"/>
            <a:ext cx="7211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D079-7BA7-41DD-92B2-FFD28408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467"/>
            <a:ext cx="8229600" cy="740304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61281-C1E7-41F0-B590-5632CCD2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31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York?</a:t>
            </a:r>
          </a:p>
          <a:p>
            <a:r>
              <a:rPr lang="en-US" dirty="0"/>
              <a:t>Oyster Bay?</a:t>
            </a:r>
          </a:p>
          <a:p>
            <a:r>
              <a:rPr lang="en-US" dirty="0"/>
              <a:t>Levittown?</a:t>
            </a:r>
          </a:p>
          <a:p>
            <a:r>
              <a:rPr lang="en-US" dirty="0"/>
              <a:t>Lake Success?</a:t>
            </a:r>
          </a:p>
          <a:p>
            <a:r>
              <a:rPr lang="en-US" dirty="0"/>
              <a:t>Great Neck?</a:t>
            </a:r>
          </a:p>
          <a:p>
            <a:r>
              <a:rPr lang="en-US" dirty="0"/>
              <a:t>New Orleans?</a:t>
            </a:r>
          </a:p>
          <a:p>
            <a:r>
              <a:rPr lang="en-US" dirty="0"/>
              <a:t>Cincinnati?</a:t>
            </a:r>
          </a:p>
          <a:p>
            <a:r>
              <a:rPr lang="en-US" dirty="0"/>
              <a:t>Harlem?</a:t>
            </a:r>
          </a:p>
          <a:p>
            <a:r>
              <a:rPr lang="en-US" dirty="0"/>
              <a:t>The Oranges (New Jersey)</a:t>
            </a:r>
          </a:p>
        </p:txBody>
      </p:sp>
    </p:spTree>
    <p:extLst>
      <p:ext uri="{BB962C8B-B14F-4D97-AF65-F5344CB8AC3E}">
        <p14:creationId xmlns:p14="http://schemas.microsoft.com/office/powerpoint/2010/main" val="85403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4F60-8FDC-4E09-8DAC-F80A08B5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DFEC1-47A8-47FF-AE21-6C03EC43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-Reveal</a:t>
            </a:r>
          </a:p>
          <a:p>
            <a:pPr marL="0" indent="0">
              <a:buNone/>
            </a:pPr>
            <a:r>
              <a:rPr lang="en-US" dirty="0"/>
              <a:t>	-History</a:t>
            </a:r>
          </a:p>
          <a:p>
            <a:pPr marL="0" indent="0">
              <a:buNone/>
            </a:pPr>
            <a:r>
              <a:rPr lang="en-US" dirty="0"/>
              <a:t>	-Ethnic or national Origins</a:t>
            </a:r>
          </a:p>
          <a:p>
            <a:pPr marL="0" indent="0">
              <a:buNone/>
            </a:pPr>
            <a:r>
              <a:rPr lang="en-US" dirty="0"/>
              <a:t>	-Values</a:t>
            </a:r>
          </a:p>
          <a:p>
            <a:pPr marL="0" indent="0">
              <a:buNone/>
            </a:pPr>
            <a:r>
              <a:rPr lang="en-US" dirty="0"/>
              <a:t>	-Physical geography</a:t>
            </a:r>
          </a:p>
        </p:txBody>
      </p:sp>
    </p:spTree>
    <p:extLst>
      <p:ext uri="{BB962C8B-B14F-4D97-AF65-F5344CB8AC3E}">
        <p14:creationId xmlns:p14="http://schemas.microsoft.com/office/powerpoint/2010/main" val="29753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2BA3-11CF-4E95-BB7F-82C35AF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 fontScale="90000"/>
          </a:bodyPr>
          <a:lstStyle/>
          <a:p>
            <a:r>
              <a:rPr lang="en-US" dirty="0"/>
              <a:t>Site and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8A91-0279-4FCB-A51D-BC9BB9D9A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Site </a:t>
            </a:r>
          </a:p>
          <a:p>
            <a:pPr lvl="1"/>
            <a:r>
              <a:rPr lang="en-US" dirty="0"/>
              <a:t>Exact location of a place </a:t>
            </a:r>
          </a:p>
          <a:p>
            <a:pPr lvl="2"/>
            <a:r>
              <a:rPr lang="en-US" dirty="0"/>
              <a:t>For example – longitude and latitude</a:t>
            </a:r>
          </a:p>
          <a:p>
            <a:pPr lvl="1"/>
            <a:r>
              <a:rPr lang="en-US" dirty="0"/>
              <a:t>Natural Physical characteristics (hilly, plain, island, etc.)</a:t>
            </a:r>
          </a:p>
          <a:p>
            <a:r>
              <a:rPr lang="en-US" dirty="0"/>
              <a:t>Situation</a:t>
            </a:r>
          </a:p>
          <a:p>
            <a:pPr lvl="1"/>
            <a:r>
              <a:rPr lang="en-US" dirty="0"/>
              <a:t>Where a place is relative to its surrounding environment</a:t>
            </a:r>
          </a:p>
          <a:p>
            <a:pPr lvl="2"/>
            <a:r>
              <a:rPr lang="en-US" dirty="0"/>
              <a:t>Relative to natural features (for example – nearness to an ocean or river</a:t>
            </a:r>
          </a:p>
          <a:p>
            <a:pPr lvl="2"/>
            <a:r>
              <a:rPr lang="en-US" dirty="0"/>
              <a:t>Relative to other human features</a:t>
            </a:r>
          </a:p>
          <a:p>
            <a:pPr lvl="3"/>
            <a:r>
              <a:rPr lang="en-US" dirty="0"/>
              <a:t>Other cities, transportation routes</a:t>
            </a:r>
          </a:p>
          <a:p>
            <a:pPr lvl="3"/>
            <a:endParaRPr lang="en-US" dirty="0"/>
          </a:p>
          <a:p>
            <a:r>
              <a:rPr lang="en-US" dirty="0"/>
              <a:t>Some places can have a desirable situation but not a desirable site or vice versa.</a:t>
            </a:r>
          </a:p>
        </p:txBody>
      </p:sp>
    </p:spTree>
    <p:extLst>
      <p:ext uri="{BB962C8B-B14F-4D97-AF65-F5344CB8AC3E}">
        <p14:creationId xmlns:p14="http://schemas.microsoft.com/office/powerpoint/2010/main" val="382909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1714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ABSOLUTE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447800"/>
            <a:ext cx="161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RELATIVE </a:t>
            </a:r>
          </a:p>
        </p:txBody>
      </p:sp>
      <p:pic>
        <p:nvPicPr>
          <p:cNvPr id="32770" name="Picture 2" descr="Image result for longitude latit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533775" cy="3533776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17778" r="11111"/>
          <a:stretch>
            <a:fillRect/>
          </a:stretch>
        </p:blipFill>
        <p:spPr bwMode="auto">
          <a:xfrm>
            <a:off x="4191000" y="2057400"/>
            <a:ext cx="42672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8B21E-595D-4D78-932C-F25C562A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absolute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50A75-5523-4E86-A7F8-2AEF5EFC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11020</a:t>
            </a:r>
          </a:p>
          <a:p>
            <a:endParaRPr lang="en-US" dirty="0"/>
          </a:p>
          <a:p>
            <a:r>
              <a:rPr lang="en-US" dirty="0"/>
              <a:t>341 Lakeville Road</a:t>
            </a:r>
          </a:p>
        </p:txBody>
      </p:sp>
    </p:spTree>
    <p:extLst>
      <p:ext uri="{BB962C8B-B14F-4D97-AF65-F5344CB8AC3E}">
        <p14:creationId xmlns:p14="http://schemas.microsoft.com/office/powerpoint/2010/main" val="7241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4BC8-6E8E-4057-BFA6-3B7D5615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Cultural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DD00-8629-49F0-95CF-435D5317E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Definition – the human and physical characteristics of a place and how they interact with each other. </a:t>
            </a:r>
          </a:p>
        </p:txBody>
      </p:sp>
    </p:spTree>
    <p:extLst>
      <p:ext uri="{BB962C8B-B14F-4D97-AF65-F5344CB8AC3E}">
        <p14:creationId xmlns:p14="http://schemas.microsoft.com/office/powerpoint/2010/main" val="202677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a region different from a place?</a:t>
            </a:r>
          </a:p>
          <a:p>
            <a:endParaRPr lang="en-US" dirty="0"/>
          </a:p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An area with places that share similar characteristics (human/cultural or physical) or processes.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three regions of the U.S.  What makes them </a:t>
            </a:r>
            <a:r>
              <a:rPr lang="en-US"/>
              <a:t>distinctive regions?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Now:</a:t>
            </a:r>
            <a:br>
              <a:rPr lang="en-US" dirty="0"/>
            </a:br>
            <a:r>
              <a:rPr lang="en-US" dirty="0"/>
              <a:t>What comes to mind when you hear the word “geography?”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Regions of the United States</a:t>
            </a:r>
          </a:p>
        </p:txBody>
      </p:sp>
      <p:pic>
        <p:nvPicPr>
          <p:cNvPr id="17410" name="Picture 2" descr="Image result for regions of the united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486400" cy="3485297"/>
          </a:xfrm>
          <a:prstGeom prst="rect">
            <a:avLst/>
          </a:prstGeom>
          <a:noFill/>
        </p:spPr>
      </p:pic>
      <p:pic>
        <p:nvPicPr>
          <p:cNvPr id="17414" name="Picture 6" descr="Image result for regions of the united 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57600"/>
            <a:ext cx="498116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/>
              <a:t>The Rustbelt</a:t>
            </a:r>
          </a:p>
        </p:txBody>
      </p:sp>
      <p:pic>
        <p:nvPicPr>
          <p:cNvPr id="1026" name="Picture 2" descr="Image result for rustb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982" y="1416786"/>
            <a:ext cx="6805218" cy="4450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F638-7C94-4F96-A0B7-1AA34CA7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utomobiles: BLS Spotlight on Statistics">
            <a:extLst>
              <a:ext uri="{FF2B5EF4-FFF2-40B4-BE49-F238E27FC236}">
                <a16:creationId xmlns:a16="http://schemas.microsoft.com/office/drawing/2014/main" id="{1D54C31D-7B2B-444B-B1E7-6A93C7E0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057"/>
            <a:ext cx="8077200" cy="66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6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5441-C0AA-453E-B6A8-87D9A9E6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00100"/>
          </a:xfrm>
        </p:spPr>
        <p:txBody>
          <a:bodyPr/>
          <a:lstStyle/>
          <a:p>
            <a:r>
              <a:rPr lang="en-US" dirty="0"/>
              <a:t>What region are we in?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301C5-3562-47CC-9D09-07436A57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604013"/>
            <a:ext cx="2504777" cy="3771900"/>
          </a:xfrm>
          <a:prstGeom prst="rect">
            <a:avLst/>
          </a:prstGeom>
        </p:spPr>
      </p:pic>
      <p:pic>
        <p:nvPicPr>
          <p:cNvPr id="3074" name="Picture 2" descr="BOSTON ACCENT">
            <a:extLst>
              <a:ext uri="{FF2B5EF4-FFF2-40B4-BE49-F238E27FC236}">
                <a16:creationId xmlns:a16="http://schemas.microsoft.com/office/drawing/2014/main" id="{71F0A6D2-DBB4-43DC-BEC8-E5385D3E4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r="15152"/>
          <a:stretch/>
        </p:blipFill>
        <p:spPr bwMode="auto">
          <a:xfrm>
            <a:off x="2530177" y="618715"/>
            <a:ext cx="416185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ston's Top 10 Biggest Snowstorms | WBUR News">
            <a:extLst>
              <a:ext uri="{FF2B5EF4-FFF2-40B4-BE49-F238E27FC236}">
                <a16:creationId xmlns:a16="http://schemas.microsoft.com/office/drawing/2014/main" id="{A6C3BD02-1E52-4BE6-ABBA-25F8185E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89" y="4353335"/>
            <a:ext cx="3985247" cy="26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rst Thanksgiving Meal - The Food, History &amp; Pilgrims - HISTORY">
            <a:extLst>
              <a:ext uri="{FF2B5EF4-FFF2-40B4-BE49-F238E27FC236}">
                <a16:creationId xmlns:a16="http://schemas.microsoft.com/office/drawing/2014/main" id="{1DF2897F-CBA9-476D-9224-B1703666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58" y="4318685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3267-1957-4B9A-A4C1-22E2DACB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rist the Redeemer | History, Height, &amp; Facts | Britannica">
            <a:extLst>
              <a:ext uri="{FF2B5EF4-FFF2-40B4-BE49-F238E27FC236}">
                <a16:creationId xmlns:a16="http://schemas.microsoft.com/office/drawing/2014/main" id="{59A89D30-4812-40FF-85F7-51667ADA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3078571"/>
            <a:ext cx="5638800" cy="37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yoacan District Street Scene In Mexico City Stock Photo - Download Image  Now - iStock">
            <a:extLst>
              <a:ext uri="{FF2B5EF4-FFF2-40B4-BE49-F238E27FC236}">
                <a16:creationId xmlns:a16="http://schemas.microsoft.com/office/drawing/2014/main" id="{EA5F4D21-F164-4680-AAD2-E902DC0E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1263"/>
            <a:ext cx="4984044" cy="33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6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Lizard Point Quizzes - AP Human Geography world regions quiz">
            <a:extLst>
              <a:ext uri="{FF2B5EF4-FFF2-40B4-BE49-F238E27FC236}">
                <a16:creationId xmlns:a16="http://schemas.microsoft.com/office/drawing/2014/main" id="{464A452D-122E-481C-9977-BFE1763F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" y="838200"/>
            <a:ext cx="912697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066800"/>
            <a:ext cx="320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Western Europe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066800"/>
            <a:ext cx="3020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Eastern Europe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Types of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Formal Regions</a:t>
            </a:r>
          </a:p>
          <a:p>
            <a:pPr lvl="1"/>
            <a:r>
              <a:rPr lang="en-US" dirty="0"/>
              <a:t>Similar characteristic or phenomenon</a:t>
            </a:r>
          </a:p>
          <a:p>
            <a:pPr lvl="2"/>
            <a:r>
              <a:rPr lang="en-US" dirty="0"/>
              <a:t>Government/political system</a:t>
            </a:r>
          </a:p>
          <a:p>
            <a:pPr lvl="2"/>
            <a:r>
              <a:rPr lang="en-US" dirty="0"/>
              <a:t>Language, Religion or other cultural traits</a:t>
            </a:r>
          </a:p>
          <a:p>
            <a:pPr lvl="2"/>
            <a:r>
              <a:rPr lang="en-US" dirty="0"/>
              <a:t>Economy</a:t>
            </a:r>
          </a:p>
          <a:p>
            <a:pPr lvl="2">
              <a:buNone/>
            </a:pPr>
            <a:endParaRPr lang="en-US" dirty="0"/>
          </a:p>
          <a:p>
            <a:r>
              <a:rPr lang="en-US" dirty="0"/>
              <a:t>Functional Regions</a:t>
            </a:r>
          </a:p>
          <a:p>
            <a:pPr lvl="1"/>
            <a:r>
              <a:rPr lang="en-US" dirty="0"/>
              <a:t>Defined by their proximity to something</a:t>
            </a:r>
          </a:p>
          <a:p>
            <a:pPr lvl="2"/>
            <a:r>
              <a:rPr lang="en-US" dirty="0"/>
              <a:t>Radio station</a:t>
            </a:r>
          </a:p>
          <a:p>
            <a:pPr lvl="2"/>
            <a:r>
              <a:rPr lang="en-US" dirty="0"/>
              <a:t>Mall</a:t>
            </a:r>
          </a:p>
          <a:p>
            <a:pPr lvl="2"/>
            <a:r>
              <a:rPr lang="en-US" dirty="0"/>
              <a:t>“the financial district”</a:t>
            </a:r>
          </a:p>
          <a:p>
            <a:pPr lvl="2"/>
            <a:endParaRPr lang="en-US" dirty="0"/>
          </a:p>
          <a:p>
            <a:r>
              <a:rPr lang="en-US" dirty="0"/>
              <a:t>Perceptual or vernacular region</a:t>
            </a:r>
          </a:p>
          <a:p>
            <a:pPr lvl="1"/>
            <a:r>
              <a:rPr lang="en-US" dirty="0"/>
              <a:t>Exist primarily in an individual’s perception or feelings</a:t>
            </a:r>
          </a:p>
          <a:p>
            <a:pPr lvl="2"/>
            <a:r>
              <a:rPr lang="en-US" dirty="0"/>
              <a:t>“The South”</a:t>
            </a:r>
          </a:p>
          <a:p>
            <a:pPr lvl="2"/>
            <a:r>
              <a:rPr lang="en-US" dirty="0"/>
              <a:t>The Midwest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regions of Long Island?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9159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/>
              <a:t>Movement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47800" y="609600"/>
            <a:ext cx="2286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609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15000" y="6096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200" y="1905000"/>
            <a:ext cx="110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2057400"/>
            <a:ext cx="1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205740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  <p:pic>
        <p:nvPicPr>
          <p:cNvPr id="1026" name="Picture 2" descr="Image result for immigrants ellis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3438525" cy="2895600"/>
          </a:xfrm>
          <a:prstGeom prst="rect">
            <a:avLst/>
          </a:prstGeom>
          <a:noFill/>
        </p:spPr>
      </p:pic>
      <p:pic>
        <p:nvPicPr>
          <p:cNvPr id="1028" name="Picture 4" descr="Image result for container ship"/>
          <p:cNvPicPr>
            <a:picLocks noChangeAspect="1" noChangeArrowheads="1"/>
          </p:cNvPicPr>
          <p:nvPr/>
        </p:nvPicPr>
        <p:blipFill>
          <a:blip r:embed="rId3" cstate="print"/>
          <a:srcRect l="4808" r="8654"/>
          <a:stretch>
            <a:fillRect/>
          </a:stretch>
        </p:blipFill>
        <p:spPr bwMode="auto">
          <a:xfrm>
            <a:off x="3048000" y="2590800"/>
            <a:ext cx="3505200" cy="2531533"/>
          </a:xfrm>
          <a:prstGeom prst="rect">
            <a:avLst/>
          </a:prstGeom>
          <a:noFill/>
        </p:spPr>
      </p:pic>
      <p:pic>
        <p:nvPicPr>
          <p:cNvPr id="1030" name="Picture 6" descr="Image result for telephone lines"/>
          <p:cNvPicPr>
            <a:picLocks noChangeAspect="1" noChangeArrowheads="1"/>
          </p:cNvPicPr>
          <p:nvPr/>
        </p:nvPicPr>
        <p:blipFill>
          <a:blip r:embed="rId4" cstate="print"/>
          <a:srcRect l="52063"/>
          <a:stretch>
            <a:fillRect/>
          </a:stretch>
        </p:blipFill>
        <p:spPr bwMode="auto">
          <a:xfrm>
            <a:off x="6705600" y="2667000"/>
            <a:ext cx="28765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7AC300-F490-4AEF-8386-192F2F21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A70E1-D9D8-49E9-97F1-420969BB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AIM – How does the expression the “why of where” help us understand </a:t>
            </a:r>
            <a:r>
              <a:rPr lang="en-US"/>
              <a:t>human geography?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33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Human-Environment Interaction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226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Adaptation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914400"/>
            <a:ext cx="338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Use of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14400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Human Impact</a:t>
            </a:r>
          </a:p>
        </p:txBody>
      </p:sp>
      <p:pic>
        <p:nvPicPr>
          <p:cNvPr id="31746" name="Picture 2" descr="Image result for grand coulee dam native ameri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9091"/>
            <a:ext cx="6781800" cy="5098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9C0-4B90-47C5-B1D3-6EB9D98F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Long Island Expressway at Exit 33 - 252 visitors">
            <a:extLst>
              <a:ext uri="{FF2B5EF4-FFF2-40B4-BE49-F238E27FC236}">
                <a16:creationId xmlns:a16="http://schemas.microsoft.com/office/drawing/2014/main" id="{6C632AE1-249A-42A0-A40D-78123DDF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3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Physical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68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Human Geography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387A6D-8F66-4B72-8247-EBDD4B05FF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14153"/>
            <a:ext cx="9144000" cy="5843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E01CD-CEFE-42D2-9E4F-FEE4C4CF07A4}"/>
              </a:ext>
            </a:extLst>
          </p:cNvPr>
          <p:cNvSpPr txBox="1"/>
          <p:nvPr/>
        </p:nvSpPr>
        <p:spPr>
          <a:xfrm>
            <a:off x="3505200" y="457200"/>
            <a:ext cx="28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Human or Physical Features?</a:t>
            </a:r>
          </a:p>
        </p:txBody>
      </p:sp>
    </p:spTree>
    <p:extLst>
      <p:ext uri="{BB962C8B-B14F-4D97-AF65-F5344CB8AC3E}">
        <p14:creationId xmlns:p14="http://schemas.microsoft.com/office/powerpoint/2010/main" val="30935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BF653-488E-4F5C-81C4-FBF40E5F4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351"/>
          <a:stretch/>
        </p:blipFill>
        <p:spPr>
          <a:xfrm>
            <a:off x="329148" y="990600"/>
            <a:ext cx="8774272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Region</a:t>
            </a:r>
          </a:p>
          <a:p>
            <a:r>
              <a:rPr lang="en-US" dirty="0"/>
              <a:t>Movement</a:t>
            </a:r>
          </a:p>
          <a:p>
            <a:r>
              <a:rPr lang="en-US" dirty="0"/>
              <a:t>Human-Environment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8229600" cy="838200"/>
          </a:xfrm>
        </p:spPr>
        <p:txBody>
          <a:bodyPr/>
          <a:lstStyle/>
          <a:p>
            <a:r>
              <a:rPr lang="en-US" dirty="0"/>
              <a:t>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958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Describe Great Neck South High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313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Physical Characteristics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3124200"/>
            <a:ext cx="4181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Human/Cultural Characteristics</a:t>
            </a:r>
          </a:p>
        </p:txBody>
      </p:sp>
      <p:pic>
        <p:nvPicPr>
          <p:cNvPr id="3074" name="Picture 2" descr="Image result for great neck south high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8708"/>
            <a:ext cx="4038600" cy="269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/>
              <a:t>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Physical characteristics and the characteristics of the people who live there</a:t>
            </a:r>
          </a:p>
          <a:p>
            <a:endParaRPr lang="en-US" dirty="0"/>
          </a:p>
          <a:p>
            <a:r>
              <a:rPr lang="en-US" dirty="0"/>
              <a:t>Physical Characteristics</a:t>
            </a:r>
          </a:p>
          <a:p>
            <a:pPr lvl="1"/>
            <a:r>
              <a:rPr lang="en-US" dirty="0"/>
              <a:t>Landforms/topography</a:t>
            </a:r>
          </a:p>
          <a:p>
            <a:pPr lvl="1"/>
            <a:r>
              <a:rPr lang="en-US" dirty="0"/>
              <a:t>Climate </a:t>
            </a:r>
          </a:p>
          <a:p>
            <a:pPr lvl="1"/>
            <a:r>
              <a:rPr lang="en-US" dirty="0"/>
              <a:t>Plants and minerals</a:t>
            </a:r>
          </a:p>
          <a:p>
            <a:pPr lvl="1"/>
            <a:endParaRPr lang="en-US" dirty="0"/>
          </a:p>
          <a:p>
            <a:r>
              <a:rPr lang="en-US" dirty="0"/>
              <a:t>Human Characteristics</a:t>
            </a:r>
          </a:p>
          <a:p>
            <a:pPr lvl="1"/>
            <a:r>
              <a:rPr lang="en-US" dirty="0"/>
              <a:t>Race/ethnicity</a:t>
            </a:r>
          </a:p>
          <a:p>
            <a:pPr lvl="1"/>
            <a:r>
              <a:rPr lang="en-US" dirty="0"/>
              <a:t>Buildings/man made structures</a:t>
            </a:r>
          </a:p>
          <a:p>
            <a:pPr lvl="1"/>
            <a:r>
              <a:rPr lang="en-US" dirty="0"/>
              <a:t>Economy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406</Words>
  <Application>Microsoft Office PowerPoint</Application>
  <PresentationFormat>On-screen Show (4:3)</PresentationFormat>
  <Paragraphs>105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Five Themes of Geography</vt:lpstr>
      <vt:lpstr>Do Now: What comes to mind when you hear the word “geography?”</vt:lpstr>
      <vt:lpstr>PowerPoint Presentation</vt:lpstr>
      <vt:lpstr>PowerPoint Presentation</vt:lpstr>
      <vt:lpstr>PowerPoint Presentation</vt:lpstr>
      <vt:lpstr>PowerPoint Presentation</vt:lpstr>
      <vt:lpstr>Five Themes</vt:lpstr>
      <vt:lpstr>Place</vt:lpstr>
      <vt:lpstr>Place</vt:lpstr>
      <vt:lpstr>Toponyms – What’s in a name?</vt:lpstr>
      <vt:lpstr>PowerPoint Presentation</vt:lpstr>
      <vt:lpstr>What’s in a name?</vt:lpstr>
      <vt:lpstr>Toponyms</vt:lpstr>
      <vt:lpstr>Site and Situation</vt:lpstr>
      <vt:lpstr>Location</vt:lpstr>
      <vt:lpstr>Other types of absolute location?</vt:lpstr>
      <vt:lpstr>The Cultural Landscape</vt:lpstr>
      <vt:lpstr>Region</vt:lpstr>
      <vt:lpstr>PowerPoint Presentation</vt:lpstr>
      <vt:lpstr>Regions of the United States</vt:lpstr>
      <vt:lpstr>The Rustbelt</vt:lpstr>
      <vt:lpstr>PowerPoint Presentation</vt:lpstr>
      <vt:lpstr>What region are we in?</vt:lpstr>
      <vt:lpstr>PowerPoint Presentation</vt:lpstr>
      <vt:lpstr>PowerPoint Presentation</vt:lpstr>
      <vt:lpstr>PowerPoint Presentation</vt:lpstr>
      <vt:lpstr>Types of Regions</vt:lpstr>
      <vt:lpstr>Are there regions of Long Island?</vt:lpstr>
      <vt:lpstr>Movement</vt:lpstr>
      <vt:lpstr>Human-Environment Interaction</vt:lpstr>
      <vt:lpstr>PowerPoint Presentation</vt:lpstr>
    </vt:vector>
  </TitlesOfParts>
  <Company>GNPS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Themes of Geography</dc:title>
  <dc:creator>tmadd0829</dc:creator>
  <cp:lastModifiedBy>MADDEN, TIMOTHY</cp:lastModifiedBy>
  <cp:revision>42</cp:revision>
  <dcterms:created xsi:type="dcterms:W3CDTF">2019-09-04T14:03:10Z</dcterms:created>
  <dcterms:modified xsi:type="dcterms:W3CDTF">2020-09-10T11:54:26Z</dcterms:modified>
</cp:coreProperties>
</file>