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74" r:id="rId4"/>
    <p:sldId id="278" r:id="rId5"/>
    <p:sldId id="259" r:id="rId6"/>
    <p:sldId id="277" r:id="rId7"/>
    <p:sldId id="284" r:id="rId8"/>
    <p:sldId id="285" r:id="rId9"/>
    <p:sldId id="286" r:id="rId10"/>
    <p:sldId id="287" r:id="rId11"/>
    <p:sldId id="288" r:id="rId12"/>
    <p:sldId id="260" r:id="rId13"/>
    <p:sldId id="275" r:id="rId14"/>
    <p:sldId id="265" r:id="rId15"/>
    <p:sldId id="261" r:id="rId16"/>
    <p:sldId id="279" r:id="rId17"/>
    <p:sldId id="257" r:id="rId18"/>
    <p:sldId id="262" r:id="rId19"/>
    <p:sldId id="282" r:id="rId20"/>
    <p:sldId id="280" r:id="rId21"/>
    <p:sldId id="281" r:id="rId22"/>
    <p:sldId id="263" r:id="rId23"/>
    <p:sldId id="264" r:id="rId24"/>
    <p:sldId id="283" r:id="rId25"/>
    <p:sldId id="266" r:id="rId26"/>
    <p:sldId id="272" r:id="rId27"/>
    <p:sldId id="267" r:id="rId28"/>
    <p:sldId id="268" r:id="rId29"/>
    <p:sldId id="269" r:id="rId30"/>
    <p:sldId id="270" r:id="rId31"/>
    <p:sldId id="27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23B6-D6FB-497E-8DE4-6377A8740366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BAF2-EDCD-44B1-A5E0-9C327CF5C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E373-EA48-43E2-BA41-6543D87E566E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199A4-833D-43AC-9E25-585BF84DB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A65D-3EFD-4B14-87F1-DD567E7B9CBA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4619-7F46-41CE-B719-E856DA15B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7682-5886-4A80-9458-C64DD3EB97F7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C840-4D77-4DD3-A480-C39E4D57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CC50-0A04-498B-B34D-03CB0AF5D07E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D22F-4A4F-4D38-9B95-57C68A006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3FEE-7089-41FB-AA8A-CB3BA2D1A771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7377-B4F3-4E8A-ADEA-F7F8A66CB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B86F-E8CB-4840-BCEB-AD2906C84295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710B-3635-45AA-B7EA-8C44C2546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D4FD-6C79-4A41-87CA-BD8BBCE49387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C374B-BB58-40FB-93CF-17DF961D7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D9EA-A2E3-47E6-B32D-8C340B73E7DB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41FF-8E9C-4AB0-98EF-A77170694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1FBC-7552-4740-80B8-5880F38A1107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D9F8-46DF-4E55-AF00-6B8D505B0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5CD5-15B6-481A-B25A-CD4ED1342253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17C3-217A-459C-85FE-718269415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DEF985-D4CB-471A-B5E6-613B70DB8FC5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FDDA4-FB9C-4BFB-89B0-780CF08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@40.7583991,-73.6134567,15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ruesize.com/" TargetMode="External"/><Relationship Id="rId2" Type="http://schemas.openxmlformats.org/officeDocument/2006/relationships/hyperlink" Target="https://www.youtube.com/watch?v=kIID5FDi2J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KUF_Ckv8Hb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RhAzuuqhMN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entury Gothic" pitchFamily="34" charset="0"/>
              </a:rPr>
              <a:t>Cartography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entury Gothic" pitchFamily="34" charset="0"/>
              </a:rPr>
              <a:t>Cartography = the science or practice of making maps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entury Gothic" pitchFamily="34" charset="0"/>
              </a:rPr>
              <a:t>Cartographers must use </a:t>
            </a:r>
            <a:r>
              <a:rPr lang="en-US" u="sng" dirty="0">
                <a:latin typeface="Century Gothic" pitchFamily="34" charset="0"/>
              </a:rPr>
              <a:t>SCALE</a:t>
            </a:r>
            <a:r>
              <a:rPr lang="en-US" dirty="0">
                <a:latin typeface="Century Gothic" pitchFamily="34" charset="0"/>
              </a:rPr>
              <a:t> and </a:t>
            </a:r>
            <a:r>
              <a:rPr lang="en-US" u="sng" dirty="0">
                <a:latin typeface="Century Gothic" pitchFamily="34" charset="0"/>
              </a:rPr>
              <a:t>PROJECTION</a:t>
            </a:r>
            <a:r>
              <a:rPr lang="en-US" dirty="0">
                <a:latin typeface="Century Gothic" pitchFamily="34" charset="0"/>
              </a:rPr>
              <a:t> to show places, regions, and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D533-3E74-4387-9F08-46A42C2D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</a:t>
            </a:r>
            <a:r>
              <a:rPr lang="en-US" dirty="0">
                <a:hlinkClick r:id="rId2"/>
              </a:rPr>
              <a:t>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0095C-972C-489F-A4F3-5A0828FE8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Scale</a:t>
            </a:r>
          </a:p>
          <a:p>
            <a:pPr lvl="1"/>
            <a:r>
              <a:rPr lang="en-US" dirty="0"/>
              <a:t>Zoomed in</a:t>
            </a:r>
          </a:p>
          <a:p>
            <a:pPr lvl="1"/>
            <a:endParaRPr lang="en-US" dirty="0"/>
          </a:p>
          <a:p>
            <a:r>
              <a:rPr lang="en-US" dirty="0"/>
              <a:t>Small Scale – Zoomed out</a:t>
            </a:r>
          </a:p>
        </p:txBody>
      </p:sp>
    </p:spTree>
    <p:extLst>
      <p:ext uri="{BB962C8B-B14F-4D97-AF65-F5344CB8AC3E}">
        <p14:creationId xmlns:p14="http://schemas.microsoft.com/office/powerpoint/2010/main" val="128104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1997-E211-4C99-B0E6-31C692D4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744415"/>
          </a:xfrm>
        </p:spPr>
        <p:txBody>
          <a:bodyPr/>
          <a:lstStyle/>
          <a:p>
            <a:r>
              <a:rPr lang="en-US" dirty="0"/>
              <a:t>Grid and Index</a:t>
            </a:r>
          </a:p>
        </p:txBody>
      </p:sp>
      <p:pic>
        <p:nvPicPr>
          <p:cNvPr id="3074" name="Picture 2" descr="THE ohio state university | Ohio state university campus, Ohio state  university, Campus map">
            <a:extLst>
              <a:ext uri="{FF2B5EF4-FFF2-40B4-BE49-F238E27FC236}">
                <a16:creationId xmlns:a16="http://schemas.microsoft.com/office/drawing/2014/main" id="{D990E261-521B-4C0C-AFEA-E407E324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7" y="914400"/>
            <a:ext cx="8868485" cy="57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2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PROJECTION PROBLEMS…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Cartographers have to deal with the problem of making maps of a spherical earth onto a flat surface </a:t>
            </a:r>
          </a:p>
          <a:p>
            <a:pPr eaLnBrk="1" hangingPunct="1"/>
            <a:r>
              <a:rPr lang="en-US" dirty="0">
                <a:latin typeface="Century Gothic" pitchFamily="34" charset="0"/>
                <a:hlinkClick r:id="rId2"/>
              </a:rPr>
              <a:t>Short film on projection</a:t>
            </a:r>
            <a:r>
              <a:rPr lang="en-US" dirty="0">
                <a:latin typeface="Century Gothic" pitchFamily="34" charset="0"/>
              </a:rPr>
              <a:t>	</a:t>
            </a:r>
          </a:p>
          <a:p>
            <a:pPr eaLnBrk="1" hangingPunct="1"/>
            <a:r>
              <a:rPr lang="en-US" dirty="0">
                <a:latin typeface="Century Gothic" pitchFamily="34" charset="0"/>
                <a:hlinkClick r:id="rId3"/>
              </a:rPr>
              <a:t>true size of website</a:t>
            </a:r>
            <a:endParaRPr lang="en-US" dirty="0">
              <a:latin typeface="Century Gothic" pitchFamily="34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entury Gothic" pitchFamily="34" charset="0"/>
              </a:rPr>
              <a:t>– These projections can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entury Gothic" pitchFamily="34" charset="0"/>
              </a:rPr>
              <a:t>lead to DISTORTIONS</a:t>
            </a:r>
          </a:p>
          <a:p>
            <a:pPr lvl="1" eaLnBrk="1" hangingPunct="1">
              <a:buFont typeface="Arial" charset="0"/>
              <a:buNone/>
            </a:pPr>
            <a:endParaRPr lang="en-US" dirty="0">
              <a:latin typeface="Century Gothic" pitchFamily="34" charset="0"/>
            </a:endParaRPr>
          </a:p>
          <a:p>
            <a:pPr eaLnBrk="1" hangingPunct="1"/>
            <a:endParaRPr lang="en-US" dirty="0">
              <a:latin typeface="Century Gothic" pitchFamily="34" charset="0"/>
            </a:endParaRPr>
          </a:p>
        </p:txBody>
      </p:sp>
      <p:sp>
        <p:nvSpPr>
          <p:cNvPr id="8196" name="AutoShape 2" descr="Image result for warped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AutoShape 4" descr="Image result for warped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8" name="Picture 6" descr="Image result for warped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0854" y="4724400"/>
            <a:ext cx="4094096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br>
              <a:rPr lang="en-US">
                <a:latin typeface="Century Gothic" pitchFamily="34" charset="0"/>
              </a:rPr>
            </a:br>
            <a:r>
              <a:rPr lang="en-US">
                <a:latin typeface="Century Gothic" pitchFamily="34" charset="0"/>
              </a:rPr>
              <a:t>Four types of distortions :</a:t>
            </a:r>
            <a:br>
              <a:rPr lang="en-US">
                <a:latin typeface="Century Gothic" pitchFamily="3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Century Gothic" pitchFamily="34" charset="0"/>
              </a:rPr>
              <a:t>1.  shape of an area  is distorted.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Century Gothic" pitchFamily="34" charset="0"/>
              </a:rPr>
              <a:t>2. distance between two points may increase or decrease.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Century Gothic" pitchFamily="34" charset="0"/>
              </a:rPr>
              <a:t>3. relative size of different areas may be altered.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>
                <a:latin typeface="Century Gothic" pitchFamily="34" charset="0"/>
              </a:rPr>
              <a:t>4.  Direction from one place to another can be distorted.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TYPES OF PROJECTIONS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Mercator Projection </a:t>
            </a:r>
            <a:r>
              <a:rPr lang="en-US" sz="2000" b="1" dirty="0">
                <a:latin typeface="Century Gothic" pitchFamily="34" charset="0"/>
              </a:rPr>
              <a:t>(Introduced in 1569)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6324600"/>
            <a:ext cx="8229600" cy="533400"/>
          </a:xfrm>
        </p:spPr>
        <p:txBody>
          <a:bodyPr/>
          <a:lstStyle/>
          <a:p>
            <a:pPr eaLnBrk="1" hangingPunct="1"/>
            <a:r>
              <a:rPr lang="en-US" sz="1800" dirty="0">
                <a:hlinkClick r:id="rId2"/>
              </a:rPr>
              <a:t>https://www.youtube.com/watch?v=KUF_Ckv8HbE</a:t>
            </a:r>
            <a:endParaRPr lang="en-US" sz="1800" dirty="0"/>
          </a:p>
        </p:txBody>
      </p:sp>
      <p:pic>
        <p:nvPicPr>
          <p:cNvPr id="12292" name="Picture 2" descr="Image result for mercator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921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1" y="4495800"/>
            <a:ext cx="8991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Sphere converted to a cylinder in such a way that all the parallels of latitude have the same length as the equator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135563"/>
          </a:xfrm>
        </p:spPr>
        <p:txBody>
          <a:bodyPr/>
          <a:lstStyle/>
          <a:p>
            <a:r>
              <a:rPr lang="en-US" sz="4000" dirty="0"/>
              <a:t>Cons</a:t>
            </a:r>
          </a:p>
          <a:p>
            <a:pPr lvl="1"/>
            <a:r>
              <a:rPr lang="en-US" sz="3600" dirty="0"/>
              <a:t>Distorts the size of land masses and bodies of water the further it is from the equator.</a:t>
            </a:r>
          </a:p>
          <a:p>
            <a:r>
              <a:rPr lang="en-US" sz="4000" dirty="0"/>
              <a:t>Pros</a:t>
            </a:r>
          </a:p>
          <a:p>
            <a:pPr lvl="1"/>
            <a:r>
              <a:rPr lang="en-US" sz="3600" dirty="0"/>
              <a:t> shapes of landmasses are accurate the closer you are to equator</a:t>
            </a:r>
          </a:p>
          <a:p>
            <a:pPr lvl="1"/>
            <a:r>
              <a:rPr lang="en-US" sz="3600" dirty="0"/>
              <a:t> good for marine navigation because of its ability to represent lines of constant course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Robinson Projection</a:t>
            </a:r>
          </a:p>
        </p:txBody>
      </p:sp>
      <p:pic>
        <p:nvPicPr>
          <p:cNvPr id="11267" name="Picture 2" descr="https://upload.wikimedia.org/wikipedia/commons/thumb/9/96/Robinson_projection_SW.jpg/350px-Robinson_projection_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202613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Gall-Peters Projection</a:t>
            </a:r>
          </a:p>
        </p:txBody>
      </p:sp>
      <p:pic>
        <p:nvPicPr>
          <p:cNvPr id="13315" name="Picture 2" descr="https://upload.wikimedia.org/wikipedia/commons/thumb/3/34/Gall%E2%80%93Peters_projection_SW.jpg/1280px-Gall%E2%80%93Peters_projection_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437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 – does a good job of showing relative size of places</a:t>
            </a:r>
          </a:p>
          <a:p>
            <a:endParaRPr lang="en-US" dirty="0"/>
          </a:p>
          <a:p>
            <a:r>
              <a:rPr lang="en-US" dirty="0"/>
              <a:t>Cons – greatly distorts shapes – especially at the poles.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NOTABLE CARTOGRAPHERS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772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/>
              <a:t>• </a:t>
            </a:r>
            <a:r>
              <a:rPr lang="en-US" b="1" dirty="0">
                <a:latin typeface="Century Gothic" pitchFamily="34" charset="0"/>
              </a:rPr>
              <a:t>Aristotle</a:t>
            </a:r>
            <a:r>
              <a:rPr lang="en-US" dirty="0">
                <a:latin typeface="Century Gothic" pitchFamily="34" charset="0"/>
              </a:rPr>
              <a:t> (384 B.C.E – 322 B.C.E) 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entury Gothic" pitchFamily="34" charset="0"/>
              </a:rPr>
              <a:t>	– Came up with the theory the earth was spherical 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entury Gothic" pitchFamily="34" charset="0"/>
              </a:rPr>
              <a:t>• </a:t>
            </a:r>
            <a:r>
              <a:rPr lang="en-US" b="1" dirty="0">
                <a:latin typeface="Century Gothic" pitchFamily="34" charset="0"/>
              </a:rPr>
              <a:t>Eratosthenes</a:t>
            </a:r>
            <a:r>
              <a:rPr lang="en-US" dirty="0">
                <a:latin typeface="Century Gothic" pitchFamily="34" charset="0"/>
              </a:rPr>
              <a:t> (3rd Century BCE) 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entury Gothic" pitchFamily="34" charset="0"/>
              </a:rPr>
              <a:t>	– Calculated the circumference of the earth </a:t>
            </a: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entury Gothic" pitchFamily="34" charset="0"/>
              </a:rPr>
              <a:t>	– First to use the word </a:t>
            </a:r>
            <a:r>
              <a:rPr lang="en-US" b="1" dirty="0">
                <a:latin typeface="Century Gothic" pitchFamily="34" charset="0"/>
              </a:rPr>
              <a:t>Geography</a:t>
            </a:r>
          </a:p>
        </p:txBody>
      </p:sp>
      <p:pic>
        <p:nvPicPr>
          <p:cNvPr id="3076" name="Picture 5" descr="Image result for aristo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257300"/>
            <a:ext cx="10048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7" descr="Image result for eratosthe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8" name="Picture 9" descr="https://static.newworldencyclopedia.org/thumb/b/bc/Eratosthenes.jpg/200px-Eratosthe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810000"/>
            <a:ext cx="10668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28600" y="228600"/>
            <a:ext cx="9753600" cy="1143000"/>
          </a:xfrm>
        </p:spPr>
        <p:txBody>
          <a:bodyPr/>
          <a:lstStyle/>
          <a:p>
            <a:r>
              <a:rPr lang="en-US" sz="4200" dirty="0"/>
              <a:t>Goode </a:t>
            </a:r>
            <a:r>
              <a:rPr lang="en-US" sz="4200" dirty="0" err="1"/>
              <a:t>Homosline</a:t>
            </a:r>
            <a:r>
              <a:rPr lang="en-US" sz="4200" dirty="0"/>
              <a:t> (Interrupted Projection)</a:t>
            </a:r>
          </a:p>
        </p:txBody>
      </p:sp>
      <p:pic>
        <p:nvPicPr>
          <p:cNvPr id="34818" name="Picture 2" descr="Image result for interrupted pro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10382250" cy="454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Shows proper sizes and shapes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Cannot judge distances between certain places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Fuller Projection</a:t>
            </a:r>
          </a:p>
        </p:txBody>
      </p:sp>
      <p:pic>
        <p:nvPicPr>
          <p:cNvPr id="14339" name="Picture 2" descr="https://upload.wikimedia.org/wikipedia/commons/thumb/5/53/Dymaxion_projection.png/1920px-Dymaxion_proj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7438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Winkel Tripel Projection</a:t>
            </a:r>
          </a:p>
        </p:txBody>
      </p:sp>
      <p:pic>
        <p:nvPicPr>
          <p:cNvPr id="15363" name="Picture 5" descr="https://upload.wikimedia.org/wikipedia/commons/thumb/9/91/Winkel_triple_projection_SW.jpg/350px-Winkel_triple_projection_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675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Authagraph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81000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https://www.youtube.com/watch?v=RhAzuuqhMNA</a:t>
            </a:r>
            <a:endParaRPr lang="en-US" sz="1400" dirty="0"/>
          </a:p>
        </p:txBody>
      </p:sp>
      <p:pic>
        <p:nvPicPr>
          <p:cNvPr id="1026" name="Picture 2" descr="Image result for authagraph world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97" y="1834576"/>
            <a:ext cx="8848203" cy="395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TYPES OF MAPS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Ones you might know….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Physical maps</a:t>
            </a:r>
          </a:p>
          <a:p>
            <a:pPr eaLnBrk="1" hangingPunct="1"/>
            <a:r>
              <a:rPr lang="en-US">
                <a:latin typeface="Century Gothic" pitchFamily="34" charset="0"/>
              </a:rPr>
              <a:t>Topographic maps</a:t>
            </a:r>
          </a:p>
          <a:p>
            <a:pPr eaLnBrk="1" hangingPunct="1"/>
            <a:r>
              <a:rPr lang="en-US">
                <a:latin typeface="Century Gothic" pitchFamily="34" charset="0"/>
              </a:rPr>
              <a:t>Political maps</a:t>
            </a:r>
          </a:p>
          <a:p>
            <a:pPr eaLnBrk="1" hangingPunct="1"/>
            <a:r>
              <a:rPr lang="en-US">
                <a:latin typeface="Century Gothic" pitchFamily="34" charset="0"/>
              </a:rPr>
              <a:t>Climate maps</a:t>
            </a:r>
          </a:p>
          <a:p>
            <a:pPr eaLnBrk="1" hangingPunct="1"/>
            <a:r>
              <a:rPr lang="en-US">
                <a:latin typeface="Century Gothic" pitchFamily="34" charset="0"/>
              </a:rPr>
              <a:t>Road maps</a:t>
            </a:r>
          </a:p>
          <a:p>
            <a:pPr eaLnBrk="1" hangingPunct="1"/>
            <a:endParaRPr lang="en-US">
              <a:latin typeface="Century Gothic" pitchFamily="34" charset="0"/>
            </a:endParaRPr>
          </a:p>
          <a:p>
            <a:pPr eaLnBrk="1" hangingPunct="1"/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Isoline</a:t>
            </a:r>
          </a:p>
        </p:txBody>
      </p:sp>
      <p:pic>
        <p:nvPicPr>
          <p:cNvPr id="18435" name="Picture 2" descr="https://assets.sutori.com/user-uploads/image/591f8014-014c-4d84-a27c-8e75ff3534c2/f2d4d058d56989929b37860677b7684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066800"/>
            <a:ext cx="4467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Thematic</a:t>
            </a:r>
          </a:p>
        </p:txBody>
      </p:sp>
      <p:pic>
        <p:nvPicPr>
          <p:cNvPr id="19459" name="Picture 2" descr="Image result for thematic map aids in 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50022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Dot</a:t>
            </a:r>
          </a:p>
        </p:txBody>
      </p:sp>
      <p:pic>
        <p:nvPicPr>
          <p:cNvPr id="20483" name="Picture 2" descr="Image result for dot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2231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NOTABLE CARTOGRAPHERS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600" u="sng" dirty="0">
                <a:latin typeface="Century Gothic" pitchFamily="34" charset="0"/>
              </a:rPr>
              <a:t>Claudius Ptolemy </a:t>
            </a:r>
            <a:r>
              <a:rPr lang="en-US" sz="2600" dirty="0">
                <a:latin typeface="Century Gothic" pitchFamily="34" charset="0"/>
              </a:rPr>
              <a:t>(CE 90 – CE 168)</a:t>
            </a:r>
          </a:p>
          <a:p>
            <a:pPr lvl="1" eaLnBrk="1" hangingPunct="1"/>
            <a:r>
              <a:rPr lang="en-US" sz="2600" dirty="0">
                <a:latin typeface="Century Gothic" pitchFamily="34" charset="0"/>
              </a:rPr>
              <a:t>Wrote book called Geography and came up with idea of latitude and longitude</a:t>
            </a:r>
          </a:p>
          <a:p>
            <a:pPr lvl="1" eaLnBrk="1" hangingPunct="1">
              <a:buFont typeface="Arial" charset="0"/>
              <a:buNone/>
            </a:pPr>
            <a:endParaRPr lang="en-US" dirty="0">
              <a:latin typeface="Century Gothic" pitchFamily="34" charset="0"/>
            </a:endParaRPr>
          </a:p>
          <a:p>
            <a:pPr lvl="1" eaLnBrk="1" hangingPunct="1">
              <a:buFont typeface="Arial" charset="0"/>
              <a:buNone/>
            </a:pPr>
            <a:endParaRPr lang="en-US" dirty="0">
              <a:latin typeface="Century Gothic" pitchFamily="34" charset="0"/>
            </a:endParaRPr>
          </a:p>
          <a:p>
            <a:pPr eaLnBrk="1" hangingPunct="1"/>
            <a:r>
              <a:rPr lang="en-US" sz="2600" u="sng" dirty="0">
                <a:latin typeface="Century Gothic" pitchFamily="34" charset="0"/>
              </a:rPr>
              <a:t>Muhammad al-</a:t>
            </a:r>
            <a:r>
              <a:rPr lang="en-US" sz="2600" u="sng" dirty="0" err="1">
                <a:latin typeface="Century Gothic" pitchFamily="34" charset="0"/>
              </a:rPr>
              <a:t>Idrisi</a:t>
            </a:r>
            <a:r>
              <a:rPr lang="en-US" sz="2600" u="sng" dirty="0">
                <a:latin typeface="Century Gothic" pitchFamily="34" charset="0"/>
              </a:rPr>
              <a:t> </a:t>
            </a:r>
            <a:r>
              <a:rPr lang="en-US" sz="2600" dirty="0">
                <a:latin typeface="Century Gothic" pitchFamily="34" charset="0"/>
              </a:rPr>
              <a:t>(1099-1165)</a:t>
            </a:r>
          </a:p>
          <a:p>
            <a:pPr lvl="1" eaLnBrk="1" hangingPunct="1">
              <a:buFont typeface="Arial" charset="0"/>
              <a:buNone/>
            </a:pPr>
            <a:r>
              <a:rPr lang="en-US" sz="2600" dirty="0">
                <a:latin typeface="Century Gothic" pitchFamily="34" charset="0"/>
              </a:rPr>
              <a:t>– Worked for the king of Sicily to make a accurate description of the Earth</a:t>
            </a:r>
          </a:p>
        </p:txBody>
      </p:sp>
      <p:pic>
        <p:nvPicPr>
          <p:cNvPr id="4100" name="Picture 5" descr="Claudius Ptole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14600"/>
            <a:ext cx="215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Image result for Muhammad al-Idrisi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029200"/>
            <a:ext cx="35718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Choropleth</a:t>
            </a:r>
          </a:p>
        </p:txBody>
      </p:sp>
      <p:pic>
        <p:nvPicPr>
          <p:cNvPr id="21507" name="Picture 2" descr="Post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169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Located Charts</a:t>
            </a:r>
          </a:p>
        </p:txBody>
      </p:sp>
      <p:pic>
        <p:nvPicPr>
          <p:cNvPr id="22531" name="Picture 2" descr="Image result for located chart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74528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Image result for Muhammad al-Idrisi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" y="2209800"/>
            <a:ext cx="8777288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07A75-BD32-4D93-A249-2C57E571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challenges of making accurate </a:t>
            </a:r>
            <a:r>
              <a:rPr lang="en-US"/>
              <a:t>and useful </a:t>
            </a:r>
            <a:r>
              <a:rPr lang="en-US" dirty="0"/>
              <a:t>maps?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9DC2-6B94-4B3D-BD82-DE5DDF11A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MAP FEATURES</a:t>
            </a:r>
          </a:p>
        </p:txBody>
      </p:sp>
      <p:pic>
        <p:nvPicPr>
          <p:cNvPr id="4098" name="Picture 2" descr="Why Do Dogs Wag Their Tails &amp; What Does it Mean? | Purina">
            <a:extLst>
              <a:ext uri="{FF2B5EF4-FFF2-40B4-BE49-F238E27FC236}">
                <a16:creationId xmlns:a16="http://schemas.microsoft.com/office/drawing/2014/main" id="{37EC411B-491C-4CAE-9436-612F08041C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7638"/>
            <a:ext cx="822373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s://sites.google.com/a/iss.edu.sg/mr-ballinger/_/rsrc/1524825686126/language-a/unit-two-mapping/Screen%20Shot%202016-01-09%20at%2011.12.49%20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9436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DE6C-A8C3-4FC7-831A-A65E4E0E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588F6-61DB-4F34-8BD1-928EB8610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0"/>
            <a:ext cx="47625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7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E2EA-5BEB-4D3B-9A79-073ECBF3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A96EF-0B92-4D0F-9CF9-781F11ED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762000"/>
            <a:ext cx="8229600" cy="1600200"/>
          </a:xfrm>
        </p:spPr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scale</a:t>
            </a:r>
            <a:r>
              <a:rPr lang="en-US" dirty="0"/>
              <a:t> of a </a:t>
            </a:r>
            <a:r>
              <a:rPr lang="en-US" b="1" dirty="0"/>
              <a:t>map</a:t>
            </a:r>
            <a:r>
              <a:rPr lang="en-US" dirty="0"/>
              <a:t> is the ratio of a distance on the </a:t>
            </a:r>
            <a:r>
              <a:rPr lang="en-US" b="1" dirty="0"/>
              <a:t>map</a:t>
            </a:r>
            <a:r>
              <a:rPr lang="en-US" dirty="0"/>
              <a:t> to the corresponding distance on the ground</a:t>
            </a:r>
          </a:p>
        </p:txBody>
      </p:sp>
      <p:pic>
        <p:nvPicPr>
          <p:cNvPr id="1026" name="Picture 2" descr="Topographic Map Scale | HowStuffWorks">
            <a:extLst>
              <a:ext uri="{FF2B5EF4-FFF2-40B4-BE49-F238E27FC236}">
                <a16:creationId xmlns:a16="http://schemas.microsoft.com/office/drawing/2014/main" id="{6530B468-D983-44EC-8FCE-112337C42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12500" r="7539" b="2129"/>
          <a:stretch/>
        </p:blipFill>
        <p:spPr bwMode="auto">
          <a:xfrm>
            <a:off x="1752600" y="2514600"/>
            <a:ext cx="5943600" cy="36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7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3230-8F40-4727-8DED-E7AE132E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E6B26-C550-45A9-9A78-9289FD1B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/>
              <a:t>Local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Regional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Global</a:t>
            </a:r>
          </a:p>
        </p:txBody>
      </p:sp>
      <p:pic>
        <p:nvPicPr>
          <p:cNvPr id="2050" name="Picture 2" descr="Great Neck (village), New York - Wikipedia">
            <a:extLst>
              <a:ext uri="{FF2B5EF4-FFF2-40B4-BE49-F238E27FC236}">
                <a16:creationId xmlns:a16="http://schemas.microsoft.com/office/drawing/2014/main" id="{F5521260-E7AC-4E63-B7A1-B7F095558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27" y="1143000"/>
            <a:ext cx="20955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blic Library Service Area Maps: Library Development: New York State  Library">
            <a:extLst>
              <a:ext uri="{FF2B5EF4-FFF2-40B4-BE49-F238E27FC236}">
                <a16:creationId xmlns:a16="http://schemas.microsoft.com/office/drawing/2014/main" id="{56E9CF59-E6A1-4777-AB16-DEC9BAAE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27645"/>
            <a:ext cx="2256692" cy="18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8BE34AF-3CD9-4CB3-8230-8115FFD8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45261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451</Words>
  <Application>Microsoft Office PowerPoint</Application>
  <PresentationFormat>On-screen Show (4:3)</PresentationFormat>
  <Paragraphs>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2</vt:lpstr>
      <vt:lpstr>Office Theme</vt:lpstr>
      <vt:lpstr>Cartography</vt:lpstr>
      <vt:lpstr>NOTABLE CARTOGRAPHERS</vt:lpstr>
      <vt:lpstr>NOTABLE CARTOGRAPHERS</vt:lpstr>
      <vt:lpstr>What are the challenges of making accurate and useful maps?</vt:lpstr>
      <vt:lpstr>MAP FEATURES</vt:lpstr>
      <vt:lpstr>PowerPoint Presentation</vt:lpstr>
      <vt:lpstr>Orientation</vt:lpstr>
      <vt:lpstr>Scale</vt:lpstr>
      <vt:lpstr>Scale</vt:lpstr>
      <vt:lpstr>Scale Continued</vt:lpstr>
      <vt:lpstr>Grid and Index</vt:lpstr>
      <vt:lpstr>PROJECTION PROBLEMS…</vt:lpstr>
      <vt:lpstr> Four types of distortions : </vt:lpstr>
      <vt:lpstr>TYPES OF PROJECTIONS</vt:lpstr>
      <vt:lpstr>Mercator Projection (Introduced in 1569)</vt:lpstr>
      <vt:lpstr>PowerPoint Presentation</vt:lpstr>
      <vt:lpstr>Robinson Projection</vt:lpstr>
      <vt:lpstr>Gall-Peters Projection</vt:lpstr>
      <vt:lpstr>PowerPoint Presentation</vt:lpstr>
      <vt:lpstr>Goode Homosline (Interrupted Projection)</vt:lpstr>
      <vt:lpstr>PowerPoint Presentation</vt:lpstr>
      <vt:lpstr>Fuller Projection</vt:lpstr>
      <vt:lpstr>Winkel Tripel Projection</vt:lpstr>
      <vt:lpstr>Authagraph</vt:lpstr>
      <vt:lpstr>TYPES OF MAPS</vt:lpstr>
      <vt:lpstr>Ones you might know….</vt:lpstr>
      <vt:lpstr>Isoline</vt:lpstr>
      <vt:lpstr>Thematic</vt:lpstr>
      <vt:lpstr>Dot</vt:lpstr>
      <vt:lpstr>Choropleth</vt:lpstr>
      <vt:lpstr>Located Charts</vt:lpstr>
    </vt:vector>
  </TitlesOfParts>
  <Company>GNPS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Cartography</dc:title>
  <dc:creator>dmacr0617</dc:creator>
  <cp:lastModifiedBy>MADDEN, TIMOTHY</cp:lastModifiedBy>
  <cp:revision>49</cp:revision>
  <dcterms:created xsi:type="dcterms:W3CDTF">2019-09-09T16:46:53Z</dcterms:created>
  <dcterms:modified xsi:type="dcterms:W3CDTF">2020-09-23T11:41:51Z</dcterms:modified>
</cp:coreProperties>
</file>