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3" r:id="rId3"/>
    <p:sldId id="297" r:id="rId4"/>
    <p:sldId id="277" r:id="rId5"/>
    <p:sldId id="274" r:id="rId6"/>
    <p:sldId id="320" r:id="rId7"/>
    <p:sldId id="278" r:id="rId8"/>
    <p:sldId id="279" r:id="rId9"/>
    <p:sldId id="290" r:id="rId10"/>
    <p:sldId id="267" r:id="rId11"/>
    <p:sldId id="280" r:id="rId12"/>
    <p:sldId id="268" r:id="rId13"/>
    <p:sldId id="281" r:id="rId14"/>
    <p:sldId id="271" r:id="rId15"/>
    <p:sldId id="263" r:id="rId16"/>
    <p:sldId id="306" r:id="rId17"/>
    <p:sldId id="307" r:id="rId18"/>
    <p:sldId id="311" r:id="rId19"/>
    <p:sldId id="312" r:id="rId20"/>
    <p:sldId id="308" r:id="rId21"/>
    <p:sldId id="309" r:id="rId22"/>
    <p:sldId id="310" r:id="rId23"/>
    <p:sldId id="283" r:id="rId24"/>
    <p:sldId id="284" r:id="rId25"/>
    <p:sldId id="275" r:id="rId26"/>
    <p:sldId id="276" r:id="rId27"/>
    <p:sldId id="315" r:id="rId28"/>
    <p:sldId id="321" r:id="rId29"/>
    <p:sldId id="322" r:id="rId30"/>
    <p:sldId id="324" r:id="rId31"/>
    <p:sldId id="282" r:id="rId32"/>
    <p:sldId id="286" r:id="rId33"/>
    <p:sldId id="291" r:id="rId34"/>
    <p:sldId id="292" r:id="rId35"/>
    <p:sldId id="295" r:id="rId36"/>
    <p:sldId id="258" r:id="rId37"/>
    <p:sldId id="257" r:id="rId38"/>
    <p:sldId id="305" r:id="rId39"/>
    <p:sldId id="299" r:id="rId40"/>
    <p:sldId id="301" r:id="rId41"/>
    <p:sldId id="304" r:id="rId42"/>
    <p:sldId id="303" r:id="rId43"/>
    <p:sldId id="261" r:id="rId44"/>
    <p:sldId id="293" r:id="rId45"/>
    <p:sldId id="256" r:id="rId46"/>
    <p:sldId id="294" r:id="rId47"/>
    <p:sldId id="262" r:id="rId48"/>
    <p:sldId id="25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AD48E-2666-4280-86D6-4D64FCFA051B}"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A832B-DDAF-44E5-B6E3-DDA849AE76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AD48E-2666-4280-86D6-4D64FCFA051B}" type="datetimeFigureOut">
              <a:rPr lang="en-US" smtClean="0"/>
              <a:pPr/>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A832B-DDAF-44E5-B6E3-DDA849AE76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ffiliates.allposters.com/link/redirect.asp?AID=1580112062&amp;PSTID=1&amp;LTID=5&amp;lang=1&amp;startat=http://www.allposters.com/gallery.asp?startat=/getposter.asp&amp;APNum=1214516&amp;PPID=1&amp;search=president&amp;f=t&amp;FindID=0&amp;P=1&amp;PP=18&amp;sortby=PD&amp;cname=&amp;SearchID="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270towin.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270towin.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5/57/Map_of_New_York's_congressional_districts_from_2013_to_present..pn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ffiliates.allposters.com/link/redirect.asp?AID=1580112062&amp;PSTID=1&amp;LTID=5&amp;lang=1&amp;startat=http://www.allposters.com/gallery.asp?startat=/getposter.asp&amp;APNum=1214516&amp;PPID=1&amp;search=president&amp;f=t&amp;FindID=0&amp;P=1&amp;PP=18&amp;sortby=PD&amp;cname=&amp;SearchI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lated image"/>
          <p:cNvPicPr>
            <a:picLocks noChangeAspect="1" noChangeArrowheads="1"/>
          </p:cNvPicPr>
          <p:nvPr/>
        </p:nvPicPr>
        <p:blipFill>
          <a:blip r:embed="rId2" cstate="print"/>
          <a:srcRect l="4464" t="5779" r="4464" b="4068"/>
          <a:stretch>
            <a:fillRect/>
          </a:stretch>
        </p:blipFill>
        <p:spPr bwMode="auto">
          <a:xfrm>
            <a:off x="287215" y="89647"/>
            <a:ext cx="8551985" cy="65397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#3 - Slave Trade</a:t>
            </a:r>
            <a:endParaRPr lang="en-US" dirty="0"/>
          </a:p>
        </p:txBody>
      </p:sp>
      <p:pic>
        <p:nvPicPr>
          <p:cNvPr id="28674" name="Picture 2" descr="http://www.recoveredhistories.org/images/passage-01.jpg"/>
          <p:cNvPicPr>
            <a:picLocks noChangeAspect="1" noChangeArrowheads="1"/>
          </p:cNvPicPr>
          <p:nvPr/>
        </p:nvPicPr>
        <p:blipFill>
          <a:blip r:embed="rId2" cstate="print"/>
          <a:srcRect/>
          <a:stretch>
            <a:fillRect/>
          </a:stretch>
        </p:blipFill>
        <p:spPr bwMode="auto">
          <a:xfrm>
            <a:off x="2362200" y="1066800"/>
            <a:ext cx="3581400" cy="2686050"/>
          </a:xfrm>
          <a:prstGeom prst="rect">
            <a:avLst/>
          </a:prstGeom>
          <a:noFill/>
        </p:spPr>
      </p:pic>
      <p:pic>
        <p:nvPicPr>
          <p:cNvPr id="28676" name="Picture 4" descr="https://secure.www.upenn.edu/themeyear/water/images/stories/middle_passage.jpg"/>
          <p:cNvPicPr>
            <a:picLocks noChangeAspect="1" noChangeArrowheads="1"/>
          </p:cNvPicPr>
          <p:nvPr/>
        </p:nvPicPr>
        <p:blipFill>
          <a:blip r:embed="rId3" cstate="print"/>
          <a:srcRect/>
          <a:stretch>
            <a:fillRect/>
          </a:stretch>
        </p:blipFill>
        <p:spPr bwMode="auto">
          <a:xfrm>
            <a:off x="1676401" y="3690232"/>
            <a:ext cx="4953000" cy="30248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 Trade Compromise</a:t>
            </a:r>
            <a:endParaRPr lang="en-US" dirty="0"/>
          </a:p>
        </p:txBody>
      </p:sp>
      <p:sp>
        <p:nvSpPr>
          <p:cNvPr id="3" name="Content Placeholder 2"/>
          <p:cNvSpPr>
            <a:spLocks noGrp="1"/>
          </p:cNvSpPr>
          <p:nvPr>
            <p:ph idx="1"/>
          </p:nvPr>
        </p:nvSpPr>
        <p:spPr/>
        <p:txBody>
          <a:bodyPr/>
          <a:lstStyle/>
          <a:p>
            <a:pPr algn="ctr"/>
            <a:r>
              <a:rPr lang="en-US" dirty="0" smtClean="0"/>
              <a:t>Article I, Section 9, Clause 1</a:t>
            </a:r>
          </a:p>
          <a:p>
            <a:r>
              <a:rPr lang="en-US" dirty="0" smtClean="0"/>
              <a:t>The </a:t>
            </a:r>
            <a:r>
              <a:rPr lang="en-US" u="sng" dirty="0" smtClean="0"/>
              <a:t>Migration</a:t>
            </a:r>
            <a:r>
              <a:rPr lang="en-US" dirty="0" smtClean="0"/>
              <a:t> or </a:t>
            </a:r>
            <a:r>
              <a:rPr lang="en-US" u="sng" dirty="0" smtClean="0"/>
              <a:t>Importation</a:t>
            </a:r>
            <a:r>
              <a:rPr lang="en-US" dirty="0" smtClean="0"/>
              <a:t> of such Persons as any of the States now existing shall think proper to admit, shall not be prohibited by the Congress prior to the Year one thousand eight hundred and eight, but a Tax or duty may be imposed on such </a:t>
            </a:r>
            <a:r>
              <a:rPr lang="en-US" u="sng" dirty="0" smtClean="0"/>
              <a:t>Importation</a:t>
            </a:r>
            <a:r>
              <a:rPr lang="en-US" dirty="0" smtClean="0"/>
              <a:t>, not exceeding ten dollars for each Person.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 Trade Compromise</a:t>
            </a:r>
            <a:endParaRPr lang="en-US" dirty="0"/>
          </a:p>
        </p:txBody>
      </p:sp>
      <p:sp>
        <p:nvSpPr>
          <p:cNvPr id="3" name="Content Placeholder 2"/>
          <p:cNvSpPr>
            <a:spLocks noGrp="1"/>
          </p:cNvSpPr>
          <p:nvPr>
            <p:ph idx="1"/>
          </p:nvPr>
        </p:nvSpPr>
        <p:spPr/>
        <p:txBody>
          <a:bodyPr/>
          <a:lstStyle/>
          <a:p>
            <a:r>
              <a:rPr lang="en-US" dirty="0" smtClean="0"/>
              <a:t>“Importation” of slaves could be prohibited by Congress after 20 years.</a:t>
            </a:r>
          </a:p>
          <a:p>
            <a:r>
              <a:rPr lang="en-US" dirty="0" smtClean="0"/>
              <a:t>On Jan. 1, 1808 – law went into effect</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Issue #4 - Electing the President</a:t>
            </a:r>
            <a:endParaRPr lang="en-US" dirty="0"/>
          </a:p>
        </p:txBody>
      </p:sp>
      <p:pic>
        <p:nvPicPr>
          <p:cNvPr id="4" name="Picture 2" descr="presidents">
            <a:hlinkClick r:id="rId2"/>
          </p:cNvPr>
          <p:cNvPicPr>
            <a:picLocks noChangeAspect="1" noChangeArrowheads="1"/>
          </p:cNvPicPr>
          <p:nvPr/>
        </p:nvPicPr>
        <p:blipFill>
          <a:blip r:embed="rId3" cstate="print"/>
          <a:srcRect/>
          <a:stretch>
            <a:fillRect/>
          </a:stretch>
        </p:blipFill>
        <p:spPr bwMode="auto">
          <a:xfrm>
            <a:off x="762000" y="1371600"/>
            <a:ext cx="7696201" cy="51179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College Compromise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Electoral college</a:t>
            </a:r>
            <a:endParaRPr lang="en-US" dirty="0"/>
          </a:p>
        </p:txBody>
      </p:sp>
      <p:sp>
        <p:nvSpPr>
          <p:cNvPr id="8" name="Content Placeholder 7"/>
          <p:cNvSpPr>
            <a:spLocks noGrp="1"/>
          </p:cNvSpPr>
          <p:nvPr>
            <p:ph idx="1"/>
          </p:nvPr>
        </p:nvSpPr>
        <p:spPr/>
        <p:txBody>
          <a:bodyPr/>
          <a:lstStyle/>
          <a:p>
            <a:r>
              <a:rPr lang="en-US" dirty="0" smtClean="0">
                <a:hlinkClick r:id="rId2"/>
              </a:rPr>
              <a:t>http://www.270towin.com/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0"/>
            <a:ext cx="8229600" cy="762000"/>
          </a:xfrm>
        </p:spPr>
        <p:txBody>
          <a:bodyPr/>
          <a:lstStyle/>
          <a:p>
            <a:r>
              <a:rPr lang="en-US" smtClean="0"/>
              <a:t>How it works </a:t>
            </a:r>
          </a:p>
        </p:txBody>
      </p:sp>
      <p:sp>
        <p:nvSpPr>
          <p:cNvPr id="6147" name="TextBox 4"/>
          <p:cNvSpPr txBox="1">
            <a:spLocks noChangeArrowheads="1"/>
          </p:cNvSpPr>
          <p:nvPr/>
        </p:nvSpPr>
        <p:spPr bwMode="auto">
          <a:xfrm>
            <a:off x="3048000" y="1752600"/>
            <a:ext cx="838200" cy="369888"/>
          </a:xfrm>
          <a:prstGeom prst="rect">
            <a:avLst/>
          </a:prstGeom>
          <a:noFill/>
          <a:ln w="9525">
            <a:solidFill>
              <a:schemeClr val="tx1"/>
            </a:solidFill>
            <a:miter lim="800000"/>
            <a:headEnd/>
            <a:tailEnd/>
          </a:ln>
        </p:spPr>
        <p:txBody>
          <a:bodyPr wrap="none">
            <a:spAutoFit/>
          </a:bodyPr>
          <a:lstStyle/>
          <a:p>
            <a:r>
              <a:rPr lang="en-US"/>
              <a:t>Voters</a:t>
            </a:r>
          </a:p>
        </p:txBody>
      </p:sp>
      <p:sp>
        <p:nvSpPr>
          <p:cNvPr id="6148" name="TextBox 5"/>
          <p:cNvSpPr txBox="1">
            <a:spLocks noChangeArrowheads="1"/>
          </p:cNvSpPr>
          <p:nvPr/>
        </p:nvSpPr>
        <p:spPr bwMode="auto">
          <a:xfrm>
            <a:off x="990600" y="3276600"/>
            <a:ext cx="2133600" cy="1477963"/>
          </a:xfrm>
          <a:prstGeom prst="rect">
            <a:avLst/>
          </a:prstGeom>
          <a:noFill/>
          <a:ln w="9525">
            <a:solidFill>
              <a:schemeClr val="tx2"/>
            </a:solidFill>
            <a:miter lim="800000"/>
            <a:headEnd/>
            <a:tailEnd/>
          </a:ln>
        </p:spPr>
        <p:txBody>
          <a:bodyPr>
            <a:spAutoFit/>
          </a:bodyPr>
          <a:lstStyle/>
          <a:p>
            <a:r>
              <a:rPr lang="en-US"/>
              <a:t>29 Electors Pledged to support Hillary Clinton</a:t>
            </a:r>
          </a:p>
          <a:p>
            <a:endParaRPr lang="en-US"/>
          </a:p>
          <a:p>
            <a:endParaRPr lang="en-US"/>
          </a:p>
        </p:txBody>
      </p:sp>
      <p:sp>
        <p:nvSpPr>
          <p:cNvPr id="6149" name="TextBox 6"/>
          <p:cNvSpPr txBox="1">
            <a:spLocks noChangeArrowheads="1"/>
          </p:cNvSpPr>
          <p:nvPr/>
        </p:nvSpPr>
        <p:spPr bwMode="auto">
          <a:xfrm>
            <a:off x="4419600" y="3276600"/>
            <a:ext cx="1981200" cy="1200150"/>
          </a:xfrm>
          <a:prstGeom prst="rect">
            <a:avLst/>
          </a:prstGeom>
          <a:noFill/>
          <a:ln w="9525">
            <a:solidFill>
              <a:schemeClr val="tx1"/>
            </a:solidFill>
            <a:miter lim="800000"/>
            <a:headEnd/>
            <a:tailEnd/>
          </a:ln>
        </p:spPr>
        <p:txBody>
          <a:bodyPr>
            <a:spAutoFit/>
          </a:bodyPr>
          <a:lstStyle/>
          <a:p>
            <a:r>
              <a:rPr lang="en-US"/>
              <a:t>29 Electors pledged to support Donald Trump</a:t>
            </a:r>
          </a:p>
        </p:txBody>
      </p:sp>
      <p:sp>
        <p:nvSpPr>
          <p:cNvPr id="8" name="TextBox 7"/>
          <p:cNvSpPr txBox="1">
            <a:spLocks noChangeArrowheads="1"/>
          </p:cNvSpPr>
          <p:nvPr/>
        </p:nvSpPr>
        <p:spPr bwMode="auto">
          <a:xfrm rot="2728938">
            <a:off x="4063745" y="2157263"/>
            <a:ext cx="1392087" cy="369332"/>
          </a:xfrm>
          <a:prstGeom prst="rect">
            <a:avLst/>
          </a:prstGeom>
          <a:noFill/>
          <a:ln w="9525">
            <a:noFill/>
            <a:miter lim="800000"/>
            <a:headEnd/>
            <a:tailEnd/>
          </a:ln>
        </p:spPr>
        <p:txBody>
          <a:bodyPr wrap="square">
            <a:spAutoFit/>
          </a:bodyPr>
          <a:lstStyle/>
          <a:p>
            <a:r>
              <a:rPr lang="en-US" dirty="0"/>
              <a:t>3</a:t>
            </a:r>
            <a:r>
              <a:rPr lang="en-US" dirty="0" smtClean="0"/>
              <a:t>9</a:t>
            </a:r>
            <a:r>
              <a:rPr lang="en-US" dirty="0"/>
              <a:t>% of </a:t>
            </a:r>
            <a:r>
              <a:rPr lang="en-US" dirty="0" smtClean="0"/>
              <a:t>Vote</a:t>
            </a:r>
            <a:endParaRPr lang="en-US" dirty="0"/>
          </a:p>
        </p:txBody>
      </p:sp>
      <p:sp>
        <p:nvSpPr>
          <p:cNvPr id="9" name="TextBox 8"/>
          <p:cNvSpPr txBox="1">
            <a:spLocks noChangeArrowheads="1"/>
          </p:cNvSpPr>
          <p:nvPr/>
        </p:nvSpPr>
        <p:spPr bwMode="auto">
          <a:xfrm rot="19068577">
            <a:off x="1120406" y="2194493"/>
            <a:ext cx="1981200" cy="369332"/>
          </a:xfrm>
          <a:prstGeom prst="rect">
            <a:avLst/>
          </a:prstGeom>
          <a:noFill/>
          <a:ln w="9525">
            <a:noFill/>
            <a:miter lim="800000"/>
            <a:headEnd/>
            <a:tailEnd/>
          </a:ln>
        </p:spPr>
        <p:txBody>
          <a:bodyPr>
            <a:spAutoFit/>
          </a:bodyPr>
          <a:lstStyle/>
          <a:p>
            <a:r>
              <a:rPr lang="en-US" dirty="0"/>
              <a:t>6</a:t>
            </a:r>
            <a:r>
              <a:rPr lang="en-US" dirty="0" smtClean="0"/>
              <a:t>1</a:t>
            </a:r>
            <a:r>
              <a:rPr lang="en-US" dirty="0"/>
              <a:t>% of the </a:t>
            </a:r>
            <a:r>
              <a:rPr lang="en-US" dirty="0" smtClean="0"/>
              <a:t>Vote</a:t>
            </a:r>
            <a:endParaRPr lang="en-US" dirty="0"/>
          </a:p>
        </p:txBody>
      </p:sp>
      <p:sp>
        <p:nvSpPr>
          <p:cNvPr id="10" name="Multiply 9"/>
          <p:cNvSpPr/>
          <p:nvPr/>
        </p:nvSpPr>
        <p:spPr>
          <a:xfrm>
            <a:off x="4419600" y="3048000"/>
            <a:ext cx="1905000" cy="1600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rot="7827541">
            <a:off x="2069307" y="2496344"/>
            <a:ext cx="9794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Up Arrow 12"/>
          <p:cNvSpPr/>
          <p:nvPr/>
        </p:nvSpPr>
        <p:spPr>
          <a:xfrm rot="8362573">
            <a:off x="4146550" y="2173288"/>
            <a:ext cx="484188"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Up Arrow 13"/>
          <p:cNvSpPr/>
          <p:nvPr/>
        </p:nvSpPr>
        <p:spPr>
          <a:xfrm rot="8197631">
            <a:off x="3258369" y="4449012"/>
            <a:ext cx="484187" cy="1412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a:spLocks noChangeArrowheads="1"/>
          </p:cNvSpPr>
          <p:nvPr/>
        </p:nvSpPr>
        <p:spPr bwMode="auto">
          <a:xfrm>
            <a:off x="1828800" y="5791200"/>
            <a:ext cx="6019800" cy="646113"/>
          </a:xfrm>
          <a:prstGeom prst="rect">
            <a:avLst/>
          </a:prstGeom>
          <a:noFill/>
          <a:ln w="9525">
            <a:noFill/>
            <a:miter lim="800000"/>
            <a:headEnd/>
            <a:tailEnd/>
          </a:ln>
        </p:spPr>
        <p:txBody>
          <a:bodyPr>
            <a:spAutoFit/>
          </a:bodyPr>
          <a:lstStyle/>
          <a:p>
            <a:r>
              <a:rPr lang="en-US" dirty="0"/>
              <a:t>Electors supporting </a:t>
            </a:r>
            <a:r>
              <a:rPr lang="en-US" dirty="0" smtClean="0"/>
              <a:t>Clinton </a:t>
            </a:r>
            <a:r>
              <a:rPr lang="en-US" dirty="0"/>
              <a:t>get into the “Electoral College” and are able to cast their votes</a:t>
            </a:r>
          </a:p>
        </p:txBody>
      </p:sp>
      <p:sp>
        <p:nvSpPr>
          <p:cNvPr id="6157" name="TextBox 15"/>
          <p:cNvSpPr txBox="1">
            <a:spLocks noChangeArrowheads="1"/>
          </p:cNvSpPr>
          <p:nvPr/>
        </p:nvSpPr>
        <p:spPr bwMode="auto">
          <a:xfrm>
            <a:off x="1447800" y="762000"/>
            <a:ext cx="7053263" cy="461963"/>
          </a:xfrm>
          <a:prstGeom prst="rect">
            <a:avLst/>
          </a:prstGeom>
          <a:noFill/>
          <a:ln w="9525">
            <a:noFill/>
            <a:miter lim="800000"/>
            <a:headEnd/>
            <a:tailEnd/>
          </a:ln>
        </p:spPr>
        <p:txBody>
          <a:bodyPr wrap="none">
            <a:spAutoFit/>
          </a:bodyPr>
          <a:lstStyle/>
          <a:p>
            <a:r>
              <a:rPr lang="en-US" sz="2400"/>
              <a:t>New York – 29 Electoral Votes (27 reps. + 2 sens.)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3" grpId="0" animBg="1"/>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457200" y="0"/>
            <a:ext cx="8229600" cy="1143000"/>
          </a:xfrm>
        </p:spPr>
        <p:txBody>
          <a:bodyPr/>
          <a:lstStyle/>
          <a:p>
            <a:r>
              <a:rPr lang="en-US" smtClean="0"/>
              <a:t>How it originally worked</a:t>
            </a:r>
          </a:p>
        </p:txBody>
      </p:sp>
      <p:sp>
        <p:nvSpPr>
          <p:cNvPr id="5" name="TextBox 4"/>
          <p:cNvSpPr txBox="1">
            <a:spLocks noChangeArrowheads="1"/>
          </p:cNvSpPr>
          <p:nvPr/>
        </p:nvSpPr>
        <p:spPr bwMode="auto">
          <a:xfrm>
            <a:off x="1524000" y="1524000"/>
            <a:ext cx="4953000" cy="646113"/>
          </a:xfrm>
          <a:prstGeom prst="rect">
            <a:avLst/>
          </a:prstGeom>
          <a:noFill/>
          <a:ln w="9525">
            <a:noFill/>
            <a:miter lim="800000"/>
            <a:headEnd/>
            <a:tailEnd/>
          </a:ln>
        </p:spPr>
        <p:txBody>
          <a:bodyPr>
            <a:spAutoFit/>
          </a:bodyPr>
          <a:lstStyle/>
          <a:p>
            <a:r>
              <a:rPr lang="en-US"/>
              <a:t>Each State Legislature chose electors.  </a:t>
            </a:r>
          </a:p>
          <a:p>
            <a:r>
              <a:rPr lang="en-US"/>
              <a:t>Citizens did not have a say.</a:t>
            </a:r>
          </a:p>
        </p:txBody>
      </p:sp>
      <p:sp>
        <p:nvSpPr>
          <p:cNvPr id="6" name="TextBox 5"/>
          <p:cNvSpPr txBox="1">
            <a:spLocks noChangeArrowheads="1"/>
          </p:cNvSpPr>
          <p:nvPr/>
        </p:nvSpPr>
        <p:spPr bwMode="auto">
          <a:xfrm>
            <a:off x="2133600" y="2819400"/>
            <a:ext cx="4143375" cy="2032000"/>
          </a:xfrm>
          <a:prstGeom prst="rect">
            <a:avLst/>
          </a:prstGeom>
          <a:noFill/>
          <a:ln w="9525">
            <a:noFill/>
            <a:miter lim="800000"/>
            <a:headEnd/>
            <a:tailEnd/>
          </a:ln>
        </p:spPr>
        <p:txBody>
          <a:bodyPr>
            <a:spAutoFit/>
          </a:bodyPr>
          <a:lstStyle/>
          <a:p>
            <a:r>
              <a:rPr lang="en-US"/>
              <a:t>Electors Cast TWO votes for President (No one was actually supposed to run for President - Electors would just think of people they thought would be good for the Job)</a:t>
            </a:r>
          </a:p>
          <a:p>
            <a:endParaRPr lang="en-US"/>
          </a:p>
          <a:p>
            <a:endParaRPr lang="en-US"/>
          </a:p>
        </p:txBody>
      </p:sp>
      <p:pic>
        <p:nvPicPr>
          <p:cNvPr id="24578" name="Picture 2" descr="http://causesamericanrevolutionwebquest.weebly.com/uploads/1/4/2/8/14286280/9128308.gif?209"/>
          <p:cNvPicPr>
            <a:picLocks noChangeAspect="1" noChangeArrowheads="1"/>
          </p:cNvPicPr>
          <p:nvPr/>
        </p:nvPicPr>
        <p:blipFill>
          <a:blip r:embed="rId2" cstate="print"/>
          <a:srcRect/>
          <a:stretch>
            <a:fillRect/>
          </a:stretch>
        </p:blipFill>
        <p:spPr bwMode="auto">
          <a:xfrm>
            <a:off x="6400800" y="3429000"/>
            <a:ext cx="1354138" cy="1295400"/>
          </a:xfrm>
          <a:prstGeom prst="rect">
            <a:avLst/>
          </a:prstGeom>
          <a:noFill/>
          <a:ln w="9525">
            <a:noFill/>
            <a:miter lim="800000"/>
            <a:headEnd/>
            <a:tailEnd/>
          </a:ln>
        </p:spPr>
      </p:pic>
      <p:sp>
        <p:nvSpPr>
          <p:cNvPr id="8" name="Cloud Callout 7"/>
          <p:cNvSpPr/>
          <p:nvPr/>
        </p:nvSpPr>
        <p:spPr>
          <a:xfrm>
            <a:off x="5943600" y="1600200"/>
            <a:ext cx="2743200" cy="183197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6096000" y="1905000"/>
            <a:ext cx="2514600" cy="923925"/>
          </a:xfrm>
          <a:prstGeom prst="rect">
            <a:avLst/>
          </a:prstGeom>
          <a:noFill/>
          <a:ln w="9525">
            <a:noFill/>
            <a:miter lim="800000"/>
            <a:headEnd/>
            <a:tailEnd/>
          </a:ln>
        </p:spPr>
        <p:txBody>
          <a:bodyPr>
            <a:spAutoFit/>
          </a:bodyPr>
          <a:lstStyle/>
          <a:p>
            <a:r>
              <a:rPr lang="en-US"/>
              <a:t>George Washington and John Adams would be perfect</a:t>
            </a:r>
          </a:p>
        </p:txBody>
      </p:sp>
      <p:pic>
        <p:nvPicPr>
          <p:cNvPr id="10" name="Picture 2" descr="http://causesamericanrevolutionwebquest.weebly.com/uploads/1/4/2/8/14286280/9128308.gif?209"/>
          <p:cNvPicPr>
            <a:picLocks noChangeAspect="1" noChangeArrowheads="1"/>
          </p:cNvPicPr>
          <p:nvPr/>
        </p:nvPicPr>
        <p:blipFill>
          <a:blip r:embed="rId2" cstate="print"/>
          <a:srcRect/>
          <a:stretch>
            <a:fillRect/>
          </a:stretch>
        </p:blipFill>
        <p:spPr bwMode="auto">
          <a:xfrm>
            <a:off x="457200" y="3886200"/>
            <a:ext cx="1354138" cy="1295400"/>
          </a:xfrm>
          <a:prstGeom prst="rect">
            <a:avLst/>
          </a:prstGeom>
          <a:noFill/>
          <a:ln w="9525">
            <a:noFill/>
            <a:miter lim="800000"/>
            <a:headEnd/>
            <a:tailEnd/>
          </a:ln>
        </p:spPr>
      </p:pic>
      <p:sp>
        <p:nvSpPr>
          <p:cNvPr id="11" name="TextBox 10"/>
          <p:cNvSpPr txBox="1">
            <a:spLocks noChangeArrowheads="1"/>
          </p:cNvSpPr>
          <p:nvPr/>
        </p:nvSpPr>
        <p:spPr bwMode="auto">
          <a:xfrm>
            <a:off x="152400" y="2209800"/>
            <a:ext cx="2057400" cy="1200150"/>
          </a:xfrm>
          <a:prstGeom prst="rect">
            <a:avLst/>
          </a:prstGeom>
          <a:noFill/>
          <a:ln w="9525">
            <a:noFill/>
            <a:miter lim="800000"/>
            <a:headEnd/>
            <a:tailEnd/>
          </a:ln>
        </p:spPr>
        <p:txBody>
          <a:bodyPr>
            <a:spAutoFit/>
          </a:bodyPr>
          <a:lstStyle/>
          <a:p>
            <a:r>
              <a:rPr lang="en-US"/>
              <a:t>George Washington and Thomas Jefferson would be perfect</a:t>
            </a:r>
          </a:p>
        </p:txBody>
      </p:sp>
      <p:sp>
        <p:nvSpPr>
          <p:cNvPr id="12" name="Cloud Callout 11"/>
          <p:cNvSpPr/>
          <p:nvPr/>
        </p:nvSpPr>
        <p:spPr>
          <a:xfrm>
            <a:off x="0" y="1905000"/>
            <a:ext cx="2362200" cy="183197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a:spLocks noChangeArrowheads="1"/>
          </p:cNvSpPr>
          <p:nvPr/>
        </p:nvSpPr>
        <p:spPr bwMode="auto">
          <a:xfrm>
            <a:off x="762000" y="5486400"/>
            <a:ext cx="5943600" cy="646113"/>
          </a:xfrm>
          <a:prstGeom prst="rect">
            <a:avLst/>
          </a:prstGeom>
          <a:noFill/>
          <a:ln w="9525">
            <a:noFill/>
            <a:miter lim="800000"/>
            <a:headEnd/>
            <a:tailEnd/>
          </a:ln>
        </p:spPr>
        <p:txBody>
          <a:bodyPr>
            <a:spAutoFit/>
          </a:bodyPr>
          <a:lstStyle/>
          <a:p>
            <a:r>
              <a:rPr lang="en-US"/>
              <a:t>Whoever got the most votes would become president;    second place finisher became Vice President</a:t>
            </a:r>
          </a:p>
        </p:txBody>
      </p:sp>
      <p:sp>
        <p:nvSpPr>
          <p:cNvPr id="14" name="Right Arrow 13"/>
          <p:cNvSpPr/>
          <p:nvPr/>
        </p:nvSpPr>
        <p:spPr>
          <a:xfrm rot="3544087">
            <a:off x="3352800" y="2286000"/>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rot="5152262">
            <a:off x="2942432" y="4569619"/>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8"/>
                                        </p:tgtEl>
                                        <p:attrNameLst>
                                          <p:attrName>style.visibility</p:attrName>
                                        </p:attrNameLst>
                                      </p:cBhvr>
                                      <p:to>
                                        <p:strVal val="visible"/>
                                      </p:to>
                                    </p:set>
                                    <p:anim calcmode="lin" valueType="num">
                                      <p:cBhvr additive="base">
                                        <p:cTn id="25" dur="500" fill="hold"/>
                                        <p:tgtEl>
                                          <p:spTgt spid="24578"/>
                                        </p:tgtEl>
                                        <p:attrNameLst>
                                          <p:attrName>ppt_x</p:attrName>
                                        </p:attrNameLst>
                                      </p:cBhvr>
                                      <p:tavLst>
                                        <p:tav tm="0">
                                          <p:val>
                                            <p:strVal val="#ppt_x"/>
                                          </p:val>
                                        </p:tav>
                                        <p:tav tm="100000">
                                          <p:val>
                                            <p:strVal val="#ppt_x"/>
                                          </p:val>
                                        </p:tav>
                                      </p:tavLst>
                                    </p:anim>
                                    <p:anim calcmode="lin" valueType="num">
                                      <p:cBhvr additive="base">
                                        <p:cTn id="26"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1" grpId="0"/>
      <p:bldP spid="12" grpId="0" animBg="1"/>
      <p:bldP spid="13" grpId="0"/>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Problem?</a:t>
            </a:r>
          </a:p>
        </p:txBody>
      </p:sp>
      <p:sp>
        <p:nvSpPr>
          <p:cNvPr id="9219" name="Content Placeholder 2"/>
          <p:cNvSpPr>
            <a:spLocks noGrp="1"/>
          </p:cNvSpPr>
          <p:nvPr>
            <p:ph idx="1"/>
          </p:nvPr>
        </p:nvSpPr>
        <p:spPr/>
        <p:txBody>
          <a:bodyPr/>
          <a:lstStyle/>
          <a:p>
            <a:r>
              <a:rPr lang="en-US" dirty="0" smtClean="0"/>
              <a:t>Rise of political parties complicated things</a:t>
            </a:r>
          </a:p>
          <a:p>
            <a:r>
              <a:rPr lang="en-US" dirty="0" smtClean="0"/>
              <a:t>In 1796 Adams (a Federalist) was elected President and Jefferson (a Democratic-Republican) was elected Vice-President </a:t>
            </a:r>
          </a:p>
          <a:p>
            <a:r>
              <a:rPr lang="en-US" dirty="0" smtClean="0"/>
              <a:t>Election of 1800 was a tie.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12</a:t>
            </a:r>
            <a:r>
              <a:rPr lang="en-US" baseline="30000" smtClean="0"/>
              <a:t>th</a:t>
            </a:r>
            <a:r>
              <a:rPr lang="en-US" smtClean="0"/>
              <a:t> Amendment</a:t>
            </a:r>
          </a:p>
        </p:txBody>
      </p:sp>
      <p:sp>
        <p:nvSpPr>
          <p:cNvPr id="3" name="Content Placeholder 2"/>
          <p:cNvSpPr>
            <a:spLocks noGrp="1"/>
          </p:cNvSpPr>
          <p:nvPr>
            <p:ph idx="1"/>
          </p:nvPr>
        </p:nvSpPr>
        <p:spPr/>
        <p:txBody>
          <a:bodyPr/>
          <a:lstStyle/>
          <a:p>
            <a:pPr eaLnBrk="1" hangingPunct="1"/>
            <a:r>
              <a:rPr lang="en-US" smtClean="0"/>
              <a:t>Passed after Election of 1800</a:t>
            </a:r>
          </a:p>
          <a:p>
            <a:pPr eaLnBrk="1" hangingPunct="1"/>
            <a:r>
              <a:rPr lang="en-US" smtClean="0"/>
              <a:t>Rather than each elector casting two votes for president, would cast one for president and one for vice-president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Representative</a:t>
            </a:r>
            <a:endParaRPr lang="en-US" dirty="0"/>
          </a:p>
        </p:txBody>
      </p:sp>
      <p:sp>
        <p:nvSpPr>
          <p:cNvPr id="5" name="Content Placeholder 4"/>
          <p:cNvSpPr>
            <a:spLocks noGrp="1"/>
          </p:cNvSpPr>
          <p:nvPr>
            <p:ph idx="1"/>
          </p:nvPr>
        </p:nvSpPr>
        <p:spPr>
          <a:xfrm>
            <a:off x="609600" y="1371600"/>
            <a:ext cx="2438400" cy="990600"/>
          </a:xfrm>
        </p:spPr>
        <p:txBody>
          <a:bodyPr>
            <a:normAutofit lnSpcReduction="10000"/>
          </a:bodyPr>
          <a:lstStyle/>
          <a:p>
            <a:pPr>
              <a:buNone/>
            </a:pPr>
            <a:r>
              <a:rPr lang="en-US" dirty="0" smtClean="0"/>
              <a:t>Tom </a:t>
            </a:r>
            <a:r>
              <a:rPr lang="en-US" dirty="0" err="1" smtClean="0"/>
              <a:t>Suozzi</a:t>
            </a:r>
            <a:r>
              <a:rPr lang="en-US" dirty="0" smtClean="0"/>
              <a:t>		</a:t>
            </a:r>
            <a:endParaRPr lang="en-US" dirty="0"/>
          </a:p>
        </p:txBody>
      </p:sp>
      <p:pic>
        <p:nvPicPr>
          <p:cNvPr id="38914" name="Picture 2" descr="Image result for tom suozzi"/>
          <p:cNvPicPr>
            <a:picLocks noChangeAspect="1" noChangeArrowheads="1"/>
          </p:cNvPicPr>
          <p:nvPr/>
        </p:nvPicPr>
        <p:blipFill>
          <a:blip r:embed="rId2" cstate="print"/>
          <a:srcRect/>
          <a:stretch>
            <a:fillRect/>
          </a:stretch>
        </p:blipFill>
        <p:spPr bwMode="auto">
          <a:xfrm>
            <a:off x="533400" y="1981200"/>
            <a:ext cx="4724400" cy="47244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if no one gets a majority of electoral votes</a:t>
            </a:r>
          </a:p>
        </p:txBody>
      </p:sp>
      <p:sp>
        <p:nvSpPr>
          <p:cNvPr id="3" name="Content Placeholder 2"/>
          <p:cNvSpPr>
            <a:spLocks noGrp="1"/>
          </p:cNvSpPr>
          <p:nvPr>
            <p:ph idx="1"/>
          </p:nvPr>
        </p:nvSpPr>
        <p:spPr/>
        <p:txBody>
          <a:bodyPr/>
          <a:lstStyle/>
          <a:p>
            <a:pPr eaLnBrk="1" hangingPunct="1"/>
            <a:r>
              <a:rPr lang="en-US" dirty="0" smtClean="0"/>
              <a:t>House of Reps votes – each state delegation gets one vote.</a:t>
            </a:r>
          </a:p>
          <a:p>
            <a:pPr eaLnBrk="1" hangingPunct="1"/>
            <a:r>
              <a:rPr lang="en-US" dirty="0" smtClean="0"/>
              <a:t>Happened twice – 1800 and 1824</a:t>
            </a:r>
          </a:p>
          <a:p>
            <a:pPr eaLnBrk="1" hangingPunct="1"/>
            <a:r>
              <a:rPr lang="en-US" dirty="0" smtClean="0">
                <a:hlinkClick r:id="rId2"/>
              </a:rPr>
              <a:t>http://www.270towin.com/</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can someone win popular vote but lose the election?</a:t>
            </a:r>
          </a:p>
        </p:txBody>
      </p:sp>
      <p:sp>
        <p:nvSpPr>
          <p:cNvPr id="3" name="Content Placeholder 2"/>
          <p:cNvSpPr>
            <a:spLocks noGrp="1"/>
          </p:cNvSpPr>
          <p:nvPr>
            <p:ph idx="1"/>
          </p:nvPr>
        </p:nvSpPr>
        <p:spPr/>
        <p:txBody>
          <a:bodyPr/>
          <a:lstStyle/>
          <a:p>
            <a:pPr eaLnBrk="1" hangingPunct="1"/>
            <a:r>
              <a:rPr lang="en-US" dirty="0" smtClean="0"/>
              <a:t>When has it happened?</a:t>
            </a:r>
          </a:p>
          <a:p>
            <a:pPr eaLnBrk="1" hangingPunct="1"/>
            <a:r>
              <a:rPr lang="en-US" dirty="0" smtClean="0"/>
              <a:t>1824</a:t>
            </a:r>
          </a:p>
          <a:p>
            <a:pPr eaLnBrk="1" hangingPunct="1"/>
            <a:r>
              <a:rPr lang="en-US" dirty="0" smtClean="0"/>
              <a:t>1876</a:t>
            </a:r>
          </a:p>
          <a:p>
            <a:pPr eaLnBrk="1" hangingPunct="1"/>
            <a:r>
              <a:rPr lang="en-US" dirty="0" smtClean="0"/>
              <a:t>1888</a:t>
            </a:r>
          </a:p>
          <a:p>
            <a:pPr eaLnBrk="1" hangingPunct="1"/>
            <a:r>
              <a:rPr lang="en-US" dirty="0" smtClean="0"/>
              <a:t>2000</a:t>
            </a:r>
          </a:p>
          <a:p>
            <a:pPr eaLnBrk="1" hangingPunct="1"/>
            <a:r>
              <a:rPr lang="en-US" dirty="0" smtClean="0"/>
              <a:t>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Criticisms of the System?</a:t>
            </a:r>
          </a:p>
        </p:txBody>
      </p:sp>
      <p:sp>
        <p:nvSpPr>
          <p:cNvPr id="13315" name="Content Placeholder 2"/>
          <p:cNvSpPr>
            <a:spLocks noGrp="1"/>
          </p:cNvSpPr>
          <p:nvPr>
            <p:ph idx="1"/>
          </p:nvPr>
        </p:nvSpPr>
        <p:spPr/>
        <p:txBody>
          <a:bodyPr>
            <a:normAutofit lnSpcReduction="10000"/>
          </a:bodyPr>
          <a:lstStyle/>
          <a:p>
            <a:pPr marL="514350" indent="-514350" eaLnBrk="1" hangingPunct="1">
              <a:buFont typeface="Arial" charset="0"/>
              <a:buAutoNum type="arabicPeriod"/>
              <a:defRPr/>
            </a:pPr>
            <a:r>
              <a:rPr lang="en-US" dirty="0" smtClean="0"/>
              <a:t>Winner of the popular vote can lose the election</a:t>
            </a:r>
          </a:p>
          <a:p>
            <a:pPr marL="514350" indent="-514350" eaLnBrk="1" hangingPunct="1">
              <a:buFont typeface="Arial" charset="0"/>
              <a:buAutoNum type="arabicPeriod"/>
              <a:defRPr/>
            </a:pPr>
            <a:r>
              <a:rPr lang="en-US" dirty="0" smtClean="0"/>
              <a:t>“Winner Takes All system” discourages candidates from campaigning in solidly “Blue” or solidly “Red” states</a:t>
            </a:r>
          </a:p>
          <a:p>
            <a:pPr eaLnBrk="1" hangingPunct="1">
              <a:buFont typeface="Arial" charset="0"/>
              <a:buNone/>
              <a:defRPr/>
            </a:pPr>
            <a:r>
              <a:rPr lang="en-US" dirty="0" smtClean="0"/>
              <a:t>3.  Gives small states disproportionate amount of power – Wyoming – 1 electoral vote for every 170,000 people; California 1 electoral vote for every 600,000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Electoral College</a:t>
            </a:r>
            <a:endParaRPr lang="en-US" sz="4800" dirty="0"/>
          </a:p>
        </p:txBody>
      </p:sp>
      <p:sp>
        <p:nvSpPr>
          <p:cNvPr id="3" name="Content Placeholder 2"/>
          <p:cNvSpPr>
            <a:spLocks noGrp="1"/>
          </p:cNvSpPr>
          <p:nvPr>
            <p:ph idx="1"/>
          </p:nvPr>
        </p:nvSpPr>
        <p:spPr/>
        <p:txBody>
          <a:bodyPr/>
          <a:lstStyle/>
          <a:p>
            <a:r>
              <a:rPr lang="en-US" dirty="0" smtClean="0"/>
              <a:t>Should it be changed?		</a:t>
            </a:r>
          </a:p>
          <a:p>
            <a:pPr>
              <a:buNone/>
            </a:pPr>
            <a:endParaRPr lang="en-US" dirty="0" smtClean="0"/>
          </a:p>
          <a:p>
            <a:r>
              <a:rPr lang="en-US" dirty="0" smtClean="0"/>
              <a:t>Why won’t it be changed any time soon?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20000" cy="1143000"/>
          </a:xfrm>
        </p:spPr>
        <p:txBody>
          <a:bodyPr>
            <a:normAutofit/>
          </a:bodyPr>
          <a:lstStyle/>
          <a:p>
            <a:r>
              <a:rPr lang="en-US" dirty="0" smtClean="0"/>
              <a:t>Why it will never be changed -</a:t>
            </a:r>
            <a:endParaRPr lang="en-US" dirty="0"/>
          </a:p>
        </p:txBody>
      </p:sp>
      <p:sp>
        <p:nvSpPr>
          <p:cNvPr id="3" name="Content Placeholder 2"/>
          <p:cNvSpPr>
            <a:spLocks noGrp="1"/>
          </p:cNvSpPr>
          <p:nvPr>
            <p:ph idx="1"/>
          </p:nvPr>
        </p:nvSpPr>
        <p:spPr/>
        <p:txBody>
          <a:bodyPr/>
          <a:lstStyle/>
          <a:p>
            <a:r>
              <a:rPr lang="en-US" dirty="0" smtClean="0"/>
              <a:t>Too many states benefit</a:t>
            </a:r>
          </a:p>
          <a:p>
            <a:pPr lvl="1"/>
            <a:r>
              <a:rPr lang="en-US" dirty="0" smtClean="0"/>
              <a:t>Small states have disproportionate amount of power in electing presidents</a:t>
            </a:r>
          </a:p>
          <a:p>
            <a:pPr lvl="1"/>
            <a:r>
              <a:rPr lang="en-US" dirty="0" smtClean="0"/>
              <a:t>“Swing States” get a lot of attention and feel as if they are more likely to get favorable attention from presidents</a:t>
            </a:r>
            <a:endParaRPr lang="en-US" dirty="0"/>
          </a:p>
        </p:txBody>
      </p:sp>
      <p:pic>
        <p:nvPicPr>
          <p:cNvPr id="23554" name="Picture 2" descr="Image result for man crying gif"/>
          <p:cNvPicPr>
            <a:picLocks noChangeAspect="1" noChangeArrowheads="1" noCrop="1"/>
          </p:cNvPicPr>
          <p:nvPr/>
        </p:nvPicPr>
        <p:blipFill>
          <a:blip r:embed="rId2" cstate="print"/>
          <a:srcRect/>
          <a:stretch>
            <a:fillRect/>
          </a:stretch>
        </p:blipFill>
        <p:spPr bwMode="auto">
          <a:xfrm>
            <a:off x="6926961" y="0"/>
            <a:ext cx="2217039"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a:t>
            </a:r>
            <a:endParaRPr lang="en-US" dirty="0"/>
          </a:p>
        </p:txBody>
      </p:sp>
      <p:sp>
        <p:nvSpPr>
          <p:cNvPr id="3" name="Content Placeholder 2"/>
          <p:cNvSpPr>
            <a:spLocks noGrp="1"/>
          </p:cNvSpPr>
          <p:nvPr>
            <p:ph idx="1"/>
          </p:nvPr>
        </p:nvSpPr>
        <p:spPr/>
        <p:txBody>
          <a:bodyPr/>
          <a:lstStyle/>
          <a:p>
            <a:r>
              <a:rPr lang="en-US" dirty="0" smtClean="0"/>
              <a:t>Definition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Delegated   Concurrent    Reserved</a:t>
            </a:r>
            <a:br>
              <a:rPr lang="en-US" dirty="0" smtClean="0"/>
            </a:br>
            <a:r>
              <a:rPr lang="en-US" sz="2400" dirty="0" smtClean="0"/>
              <a:t>federal only                        both                               states only</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viceducationva.org/images/fedvenn_corrected.jpg"/>
          <p:cNvPicPr>
            <a:picLocks noChangeAspect="1" noChangeArrowheads="1"/>
          </p:cNvPicPr>
          <p:nvPr/>
        </p:nvPicPr>
        <p:blipFill>
          <a:blip r:embed="rId2" cstate="print"/>
          <a:srcRect/>
          <a:stretch>
            <a:fillRect/>
          </a:stretch>
        </p:blipFill>
        <p:spPr bwMode="auto">
          <a:xfrm>
            <a:off x="-3231" y="134574"/>
            <a:ext cx="9147231" cy="596142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solidFill>
                  <a:srgbClr val="C00000"/>
                </a:solidFill>
              </a:rPr>
              <a:t>Federalism</a:t>
            </a:r>
            <a:endParaRPr lang="en-US" b="1" dirty="0">
              <a:solidFill>
                <a:srgbClr val="C00000"/>
              </a:solidFill>
            </a:endParaRPr>
          </a:p>
        </p:txBody>
      </p:sp>
      <p:sp>
        <p:nvSpPr>
          <p:cNvPr id="3" name="TextBox 2"/>
          <p:cNvSpPr txBox="1"/>
          <p:nvPr/>
        </p:nvSpPr>
        <p:spPr>
          <a:xfrm>
            <a:off x="1066800" y="838200"/>
            <a:ext cx="946093" cy="584775"/>
          </a:xfrm>
          <a:prstGeom prst="rect">
            <a:avLst/>
          </a:prstGeom>
          <a:noFill/>
        </p:spPr>
        <p:txBody>
          <a:bodyPr wrap="none" rtlCol="0">
            <a:spAutoFit/>
          </a:bodyPr>
          <a:lstStyle/>
          <a:p>
            <a:r>
              <a:rPr lang="en-US" sz="3200" dirty="0" smtClean="0"/>
              <a:t>Dual</a:t>
            </a:r>
            <a:endParaRPr lang="en-US" sz="3200" dirty="0"/>
          </a:p>
        </p:txBody>
      </p:sp>
      <p:sp>
        <p:nvSpPr>
          <p:cNvPr id="4" name="TextBox 3"/>
          <p:cNvSpPr txBox="1"/>
          <p:nvPr/>
        </p:nvSpPr>
        <p:spPr>
          <a:xfrm>
            <a:off x="3429000" y="838200"/>
            <a:ext cx="2202654" cy="584775"/>
          </a:xfrm>
          <a:prstGeom prst="rect">
            <a:avLst/>
          </a:prstGeom>
          <a:noFill/>
        </p:spPr>
        <p:txBody>
          <a:bodyPr wrap="none" rtlCol="0">
            <a:spAutoFit/>
          </a:bodyPr>
          <a:lstStyle/>
          <a:p>
            <a:r>
              <a:rPr lang="en-US" sz="3200" dirty="0" smtClean="0"/>
              <a:t>Cooperative</a:t>
            </a:r>
            <a:endParaRPr lang="en-US" sz="3200" dirty="0"/>
          </a:p>
        </p:txBody>
      </p:sp>
      <p:sp>
        <p:nvSpPr>
          <p:cNvPr id="5" name="TextBox 4"/>
          <p:cNvSpPr txBox="1"/>
          <p:nvPr/>
        </p:nvSpPr>
        <p:spPr>
          <a:xfrm>
            <a:off x="6400800" y="838200"/>
            <a:ext cx="2051587" cy="584775"/>
          </a:xfrm>
          <a:prstGeom prst="rect">
            <a:avLst/>
          </a:prstGeom>
          <a:noFill/>
        </p:spPr>
        <p:txBody>
          <a:bodyPr wrap="none" rtlCol="0">
            <a:spAutoFit/>
          </a:bodyPr>
          <a:lstStyle/>
          <a:p>
            <a:r>
              <a:rPr lang="en-US" sz="3200" dirty="0" smtClean="0"/>
              <a:t>Centralized</a:t>
            </a:r>
            <a:endParaRPr lang="en-US" sz="3200" dirty="0"/>
          </a:p>
        </p:txBody>
      </p:sp>
      <p:pic>
        <p:nvPicPr>
          <p:cNvPr id="1026" name="Picture 2" descr="Image result for couple standing back to back"/>
          <p:cNvPicPr>
            <a:picLocks noChangeAspect="1" noChangeArrowheads="1"/>
          </p:cNvPicPr>
          <p:nvPr/>
        </p:nvPicPr>
        <p:blipFill>
          <a:blip r:embed="rId2" cstate="print"/>
          <a:srcRect/>
          <a:stretch>
            <a:fillRect/>
          </a:stretch>
        </p:blipFill>
        <p:spPr bwMode="auto">
          <a:xfrm>
            <a:off x="1066800" y="1295400"/>
            <a:ext cx="1167501" cy="1752600"/>
          </a:xfrm>
          <a:prstGeom prst="rect">
            <a:avLst/>
          </a:prstGeom>
          <a:noFill/>
        </p:spPr>
      </p:pic>
      <p:sp>
        <p:nvSpPr>
          <p:cNvPr id="1028" name="AutoShape 4" descr="Image result for couple holding h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couple holding hands"/>
          <p:cNvPicPr>
            <a:picLocks noChangeAspect="1" noChangeArrowheads="1"/>
          </p:cNvPicPr>
          <p:nvPr/>
        </p:nvPicPr>
        <p:blipFill>
          <a:blip r:embed="rId3" cstate="print"/>
          <a:srcRect l="40809" t="13725" r="21691" b="5882"/>
          <a:stretch>
            <a:fillRect/>
          </a:stretch>
        </p:blipFill>
        <p:spPr bwMode="auto">
          <a:xfrm>
            <a:off x="3943814" y="1371601"/>
            <a:ext cx="1390185" cy="1676400"/>
          </a:xfrm>
          <a:prstGeom prst="rect">
            <a:avLst/>
          </a:prstGeom>
          <a:noFill/>
        </p:spPr>
      </p:pic>
      <p:pic>
        <p:nvPicPr>
          <p:cNvPr id="1032" name="Picture 8" descr="Image result for person jumping on top of another person"/>
          <p:cNvPicPr>
            <a:picLocks noChangeAspect="1" noChangeArrowheads="1"/>
          </p:cNvPicPr>
          <p:nvPr/>
        </p:nvPicPr>
        <p:blipFill>
          <a:blip r:embed="rId4" cstate="print"/>
          <a:srcRect l="8000" r="14667" b="21778"/>
          <a:stretch>
            <a:fillRect/>
          </a:stretch>
        </p:blipFill>
        <p:spPr bwMode="auto">
          <a:xfrm>
            <a:off x="6705600" y="1371600"/>
            <a:ext cx="1255568"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additive="base">
                                        <p:cTn id="37" dur="500" fill="hold"/>
                                        <p:tgtEl>
                                          <p:spTgt spid="1032"/>
                                        </p:tgtEl>
                                        <p:attrNameLst>
                                          <p:attrName>ppt_x</p:attrName>
                                        </p:attrNameLst>
                                      </p:cBhvr>
                                      <p:tavLst>
                                        <p:tav tm="0">
                                          <p:val>
                                            <p:strVal val="#ppt_x"/>
                                          </p:val>
                                        </p:tav>
                                        <p:tav tm="100000">
                                          <p:val>
                                            <p:strVal val="#ppt_x"/>
                                          </p:val>
                                        </p:tav>
                                      </p:tavLst>
                                    </p:anim>
                                    <p:anim calcmode="lin" valueType="num">
                                      <p:cBhvr additive="base">
                                        <p:cTn id="3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noAutofit/>
          </a:bodyPr>
          <a:lstStyle/>
          <a:p>
            <a:r>
              <a:rPr lang="en-US" sz="3200" b="1" dirty="0" smtClean="0"/>
              <a:t>Shift of Power from States to Federal Government</a:t>
            </a:r>
            <a:endParaRPr lang="en-US" sz="3200" b="1" dirty="0"/>
          </a:p>
        </p:txBody>
      </p:sp>
      <p:sp>
        <p:nvSpPr>
          <p:cNvPr id="3" name="Content Placeholder 2"/>
          <p:cNvSpPr>
            <a:spLocks noGrp="1"/>
          </p:cNvSpPr>
          <p:nvPr>
            <p:ph idx="1"/>
          </p:nvPr>
        </p:nvSpPr>
        <p:spPr>
          <a:xfrm>
            <a:off x="0" y="685800"/>
            <a:ext cx="9144000" cy="4525963"/>
          </a:xfrm>
        </p:spPr>
        <p:txBody>
          <a:bodyPr>
            <a:normAutofit fontScale="92500" lnSpcReduction="20000"/>
          </a:bodyPr>
          <a:lstStyle/>
          <a:p>
            <a:r>
              <a:rPr lang="en-US" dirty="0" smtClean="0"/>
              <a:t>By Amendment</a:t>
            </a:r>
          </a:p>
          <a:p>
            <a:pPr lvl="1"/>
            <a:r>
              <a:rPr lang="en-US" dirty="0" smtClean="0"/>
              <a:t>Civil War Amendments</a:t>
            </a:r>
          </a:p>
          <a:p>
            <a:pPr lvl="2"/>
            <a:r>
              <a:rPr lang="en-US" dirty="0" smtClean="0"/>
              <a:t>13</a:t>
            </a:r>
            <a:r>
              <a:rPr lang="en-US" baseline="30000" dirty="0" smtClean="0"/>
              <a:t>th</a:t>
            </a:r>
            <a:r>
              <a:rPr lang="en-US" dirty="0" smtClean="0"/>
              <a:t> – ended slavery (which had previously been a state right</a:t>
            </a:r>
          </a:p>
          <a:p>
            <a:pPr lvl="2"/>
            <a:r>
              <a:rPr lang="en-US" dirty="0" smtClean="0"/>
              <a:t>14</a:t>
            </a:r>
            <a:r>
              <a:rPr lang="en-US" baseline="30000" dirty="0" smtClean="0"/>
              <a:t>th</a:t>
            </a:r>
            <a:r>
              <a:rPr lang="en-US" dirty="0" smtClean="0"/>
              <a:t> </a:t>
            </a:r>
          </a:p>
          <a:p>
            <a:pPr lvl="3"/>
            <a:r>
              <a:rPr lang="en-US" dirty="0" smtClean="0"/>
              <a:t>Due Process and incorporation clauses</a:t>
            </a:r>
          </a:p>
          <a:p>
            <a:pPr lvl="4"/>
            <a:r>
              <a:rPr lang="en-US" dirty="0" smtClean="0"/>
              <a:t>States obligated to honor guarantees in Bill of Rights</a:t>
            </a:r>
          </a:p>
          <a:p>
            <a:pPr lvl="3"/>
            <a:r>
              <a:rPr lang="en-US" dirty="0" smtClean="0"/>
              <a:t>Equal Protection clause</a:t>
            </a:r>
          </a:p>
          <a:p>
            <a:pPr lvl="2"/>
            <a:r>
              <a:rPr lang="en-US" dirty="0" smtClean="0"/>
              <a:t>15</a:t>
            </a:r>
            <a:r>
              <a:rPr lang="en-US" baseline="30000" dirty="0" smtClean="0"/>
              <a:t>th</a:t>
            </a:r>
            <a:r>
              <a:rPr lang="en-US" dirty="0" smtClean="0"/>
              <a:t> Amendments</a:t>
            </a:r>
          </a:p>
          <a:p>
            <a:pPr lvl="1"/>
            <a:r>
              <a:rPr lang="en-US" dirty="0" smtClean="0"/>
              <a:t>Voting Rights Amendments</a:t>
            </a:r>
          </a:p>
          <a:p>
            <a:pPr lvl="2"/>
            <a:r>
              <a:rPr lang="en-US" dirty="0" smtClean="0"/>
              <a:t>15</a:t>
            </a:r>
            <a:r>
              <a:rPr lang="en-US" baseline="30000" dirty="0" smtClean="0"/>
              <a:t>th</a:t>
            </a:r>
            <a:r>
              <a:rPr lang="en-US" dirty="0" smtClean="0"/>
              <a:t> (blacks); 19</a:t>
            </a:r>
            <a:r>
              <a:rPr lang="en-US" baseline="30000" dirty="0" smtClean="0"/>
              <a:t>th</a:t>
            </a:r>
            <a:r>
              <a:rPr lang="en-US" dirty="0" smtClean="0"/>
              <a:t> (women); 24</a:t>
            </a:r>
            <a:r>
              <a:rPr lang="en-US" baseline="30000" dirty="0" smtClean="0"/>
              <a:t>th</a:t>
            </a:r>
            <a:r>
              <a:rPr lang="en-US" dirty="0" smtClean="0"/>
              <a:t> (no poll taxes); 26</a:t>
            </a:r>
            <a:r>
              <a:rPr lang="en-US" baseline="30000" dirty="0" smtClean="0"/>
              <a:t>th</a:t>
            </a:r>
            <a:r>
              <a:rPr lang="en-US" dirty="0" smtClean="0"/>
              <a:t> (18 year olds)</a:t>
            </a:r>
          </a:p>
          <a:p>
            <a:pPr lvl="1"/>
            <a:r>
              <a:rPr lang="en-US" dirty="0" smtClean="0"/>
              <a:t>Direct Election of senators rather than by state legislatures (Senators less likely to protect interests of state governments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ap of New York's congressional districts from 2013 to present..png">
            <a:hlinkClick r:id="rId2"/>
          </p:cNvPr>
          <p:cNvPicPr>
            <a:picLocks noChangeAspect="1" noChangeArrowheads="1"/>
          </p:cNvPicPr>
          <p:nvPr/>
        </p:nvPicPr>
        <p:blipFill>
          <a:blip r:embed="rId3" cstate="print"/>
          <a:srcRect/>
          <a:stretch>
            <a:fillRect/>
          </a:stretch>
        </p:blipFill>
        <p:spPr bwMode="auto">
          <a:xfrm>
            <a:off x="1143000" y="762000"/>
            <a:ext cx="6781800" cy="5715000"/>
          </a:xfrm>
          <a:prstGeom prst="rect">
            <a:avLst/>
          </a:prstGeom>
          <a:noFill/>
        </p:spPr>
      </p:pic>
      <p:sp>
        <p:nvSpPr>
          <p:cNvPr id="3" name="TextBox 2"/>
          <p:cNvSpPr txBox="1"/>
          <p:nvPr/>
        </p:nvSpPr>
        <p:spPr>
          <a:xfrm>
            <a:off x="1676400" y="304800"/>
            <a:ext cx="6032421" cy="369332"/>
          </a:xfrm>
          <a:prstGeom prst="rect">
            <a:avLst/>
          </a:prstGeom>
          <a:noFill/>
        </p:spPr>
        <p:txBody>
          <a:bodyPr wrap="none" rtlCol="0">
            <a:spAutoFit/>
          </a:bodyPr>
          <a:lstStyle/>
          <a:p>
            <a:r>
              <a:rPr lang="en-US" dirty="0" smtClean="0"/>
              <a:t>Congressional Districts as a Result of 2010 Census (2013-2022)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noAutofit/>
          </a:bodyPr>
          <a:lstStyle/>
          <a:p>
            <a:r>
              <a:rPr lang="en-US" sz="3200" b="1" dirty="0" smtClean="0"/>
              <a:t>Shift of Power from States to Federal Government</a:t>
            </a:r>
            <a:endParaRPr lang="en-US" sz="3200" b="1" dirty="0"/>
          </a:p>
        </p:txBody>
      </p:sp>
      <p:sp>
        <p:nvSpPr>
          <p:cNvPr id="3" name="Content Placeholder 2"/>
          <p:cNvSpPr>
            <a:spLocks noGrp="1"/>
          </p:cNvSpPr>
          <p:nvPr>
            <p:ph idx="1"/>
          </p:nvPr>
        </p:nvSpPr>
        <p:spPr>
          <a:xfrm>
            <a:off x="0" y="685800"/>
            <a:ext cx="9144000" cy="5638800"/>
          </a:xfrm>
        </p:spPr>
        <p:txBody>
          <a:bodyPr>
            <a:normAutofit lnSpcReduction="10000"/>
          </a:bodyPr>
          <a:lstStyle/>
          <a:p>
            <a:r>
              <a:rPr lang="en-US" dirty="0" smtClean="0"/>
              <a:t>By Federal Law</a:t>
            </a:r>
          </a:p>
          <a:p>
            <a:pPr lvl="1"/>
            <a:r>
              <a:rPr lang="en-US" dirty="0" smtClean="0"/>
              <a:t>Use of Elastic Clause and Commerce Clause</a:t>
            </a:r>
          </a:p>
          <a:p>
            <a:pPr lvl="1"/>
            <a:endParaRPr lang="en-US" dirty="0" smtClean="0"/>
          </a:p>
          <a:p>
            <a:pPr lvl="1"/>
            <a:endParaRPr lang="en-US" dirty="0" smtClean="0"/>
          </a:p>
          <a:p>
            <a:pPr lvl="1"/>
            <a:r>
              <a:rPr lang="en-US" dirty="0" smtClean="0"/>
              <a:t>By giving money (grants-in aid)to states with strings attached</a:t>
            </a:r>
          </a:p>
          <a:p>
            <a:pPr lvl="1"/>
            <a:endParaRPr lang="en-US" dirty="0" smtClean="0"/>
          </a:p>
          <a:p>
            <a:r>
              <a:rPr lang="en-US" dirty="0" smtClean="0"/>
              <a:t>By Supreme Court Decisions</a:t>
            </a:r>
          </a:p>
          <a:p>
            <a:pPr lvl="1"/>
            <a:r>
              <a:rPr lang="en-US" dirty="0" smtClean="0"/>
              <a:t>Marshall Court (1801-1835)</a:t>
            </a:r>
          </a:p>
          <a:p>
            <a:pPr lvl="1"/>
            <a:r>
              <a:rPr lang="en-US" dirty="0" smtClean="0"/>
              <a:t>Civil Rights</a:t>
            </a:r>
          </a:p>
          <a:p>
            <a:pPr lvl="2"/>
            <a:r>
              <a:rPr lang="en-US" dirty="0" smtClean="0"/>
              <a:t>Segregation (1954)</a:t>
            </a:r>
          </a:p>
          <a:p>
            <a:pPr lvl="2"/>
            <a:r>
              <a:rPr lang="en-US" dirty="0" smtClean="0"/>
              <a:t>Gay Marriage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 - Congress</a:t>
            </a:r>
            <a:endParaRPr lang="en-US" dirty="0"/>
          </a:p>
        </p:txBody>
      </p:sp>
      <p:sp>
        <p:nvSpPr>
          <p:cNvPr id="3" name="Content Placeholder 2"/>
          <p:cNvSpPr>
            <a:spLocks noGrp="1"/>
          </p:cNvSpPr>
          <p:nvPr>
            <p:ph idx="1"/>
          </p:nvPr>
        </p:nvSpPr>
        <p:spPr/>
        <p:txBody>
          <a:bodyPr>
            <a:normAutofit/>
          </a:bodyPr>
          <a:lstStyle/>
          <a:p>
            <a:pPr>
              <a:buNone/>
            </a:pPr>
            <a:r>
              <a:rPr lang="en-US" dirty="0" smtClean="0"/>
              <a:t>Section 8 – </a:t>
            </a:r>
          </a:p>
          <a:p>
            <a:pPr marL="514350" indent="-514350">
              <a:buAutoNum type="arabicPeriod"/>
            </a:pPr>
            <a:r>
              <a:rPr lang="en-US" dirty="0" smtClean="0"/>
              <a:t>Identify three powers the federal </a:t>
            </a:r>
            <a:r>
              <a:rPr lang="en-US" dirty="0" err="1" smtClean="0"/>
              <a:t>gov’t</a:t>
            </a:r>
            <a:r>
              <a:rPr lang="en-US" dirty="0" smtClean="0"/>
              <a:t> has under the constitution that it did not have under the AC.</a:t>
            </a:r>
          </a:p>
          <a:p>
            <a:pPr marL="514350" indent="-514350">
              <a:buAutoNum type="arabicPeriod"/>
            </a:pPr>
            <a:r>
              <a:rPr lang="en-US" dirty="0" smtClean="0"/>
              <a:t>Explain the difference between clause 18 and the foregoing clauses of section 8.</a:t>
            </a:r>
          </a:p>
          <a:p>
            <a:pPr marL="514350" indent="-514350">
              <a:buAutoNum type="arabicPeriod"/>
            </a:pPr>
            <a:r>
              <a:rPr lang="en-US" dirty="0" smtClean="0"/>
              <a:t>How might clause 18 come into conflict with the 10</a:t>
            </a:r>
            <a:r>
              <a:rPr lang="en-US" baseline="30000" dirty="0" smtClean="0"/>
              <a:t>th</a:t>
            </a:r>
            <a:r>
              <a:rPr lang="en-US" dirty="0" smtClean="0"/>
              <a:t> Amendment?</a:t>
            </a:r>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None/>
            </a:pPr>
            <a:r>
              <a:rPr lang="en-US" dirty="0" smtClean="0"/>
              <a:t>Section 9 – </a:t>
            </a:r>
          </a:p>
          <a:p>
            <a:pPr marL="514350" indent="-514350">
              <a:buNone/>
            </a:pPr>
            <a:r>
              <a:rPr lang="en-US" dirty="0" smtClean="0"/>
              <a:t>4. What individual rights are protected by section 9?</a:t>
            </a:r>
          </a:p>
          <a:p>
            <a:pPr marL="514350" indent="-514350">
              <a:buNone/>
            </a:pPr>
            <a:endParaRPr lang="en-US" dirty="0" smtClean="0"/>
          </a:p>
          <a:p>
            <a:pPr marL="514350" indent="-514350">
              <a:buNone/>
            </a:pPr>
            <a:r>
              <a:rPr lang="en-US" dirty="0" smtClean="0"/>
              <a:t>Section 10</a:t>
            </a:r>
          </a:p>
          <a:p>
            <a:pPr marL="514350" indent="-514350">
              <a:buNone/>
            </a:pPr>
            <a:r>
              <a:rPr lang="en-US" dirty="0" smtClean="0"/>
              <a:t>5. What can’t the states do under the Constitution that they were able to do under the articles?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the Federal Government</a:t>
            </a:r>
            <a:endParaRPr lang="en-US" dirty="0"/>
          </a:p>
        </p:txBody>
      </p:sp>
      <p:sp>
        <p:nvSpPr>
          <p:cNvPr id="4" name="Text Placeholder 3"/>
          <p:cNvSpPr>
            <a:spLocks noGrp="1"/>
          </p:cNvSpPr>
          <p:nvPr>
            <p:ph type="body" idx="1"/>
          </p:nvPr>
        </p:nvSpPr>
        <p:spPr/>
        <p:txBody>
          <a:bodyPr/>
          <a:lstStyle/>
          <a:p>
            <a:r>
              <a:rPr lang="en-US" dirty="0" smtClean="0"/>
              <a:t>Expressed</a:t>
            </a:r>
            <a:endParaRPr lang="en-US" dirty="0"/>
          </a:p>
        </p:txBody>
      </p:sp>
      <p:sp>
        <p:nvSpPr>
          <p:cNvPr id="3" name="Content Placeholder 2"/>
          <p:cNvSpPr>
            <a:spLocks noGrp="1"/>
          </p:cNvSpPr>
          <p:nvPr>
            <p:ph sz="half" idx="2"/>
          </p:nvPr>
        </p:nvSpPr>
        <p:spPr/>
        <p:txBody>
          <a:bodyPr/>
          <a:lstStyle/>
          <a:p>
            <a:r>
              <a:rPr lang="en-US" dirty="0" smtClean="0"/>
              <a:t>Specifically stated in the constitution</a:t>
            </a:r>
          </a:p>
          <a:p>
            <a:pPr lvl="1"/>
            <a:r>
              <a:rPr lang="en-US" dirty="0" smtClean="0"/>
              <a:t>Taxes, regulating trade, declaring war</a:t>
            </a:r>
          </a:p>
        </p:txBody>
      </p:sp>
      <p:sp>
        <p:nvSpPr>
          <p:cNvPr id="5" name="Text Placeholder 4"/>
          <p:cNvSpPr>
            <a:spLocks noGrp="1"/>
          </p:cNvSpPr>
          <p:nvPr>
            <p:ph type="body" sz="quarter" idx="3"/>
          </p:nvPr>
        </p:nvSpPr>
        <p:spPr/>
        <p:txBody>
          <a:bodyPr/>
          <a:lstStyle/>
          <a:p>
            <a:r>
              <a:rPr lang="en-US" dirty="0" smtClean="0"/>
              <a:t>Implied</a:t>
            </a:r>
            <a:endParaRPr lang="en-US" dirty="0"/>
          </a:p>
        </p:txBody>
      </p:sp>
      <p:sp>
        <p:nvSpPr>
          <p:cNvPr id="6" name="Content Placeholder 5"/>
          <p:cNvSpPr>
            <a:spLocks noGrp="1"/>
          </p:cNvSpPr>
          <p:nvPr>
            <p:ph sz="quarter" idx="4"/>
          </p:nvPr>
        </p:nvSpPr>
        <p:spPr/>
        <p:txBody>
          <a:bodyPr/>
          <a:lstStyle/>
          <a:p>
            <a:r>
              <a:rPr lang="en-US" dirty="0" smtClean="0"/>
              <a:t>Not specifically stated but suggested</a:t>
            </a:r>
          </a:p>
          <a:p>
            <a:r>
              <a:rPr lang="en-US" dirty="0" smtClean="0"/>
              <a:t>Elastic Clause (Necessary and Proper) – </a:t>
            </a:r>
          </a:p>
          <a:p>
            <a:pPr lvl="1"/>
            <a:r>
              <a:rPr lang="en-US" dirty="0" smtClean="0"/>
              <a:t>expands power of government</a:t>
            </a:r>
          </a:p>
          <a:p>
            <a:pPr lvl="1"/>
            <a:r>
              <a:rPr lang="en-US" dirty="0" smtClean="0"/>
              <a:t>Must be used with another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linds(horizontal)">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linds(horizontal)">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Limits on Federal Power</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a:t>
            </a:r>
            <a:endParaRPr lang="en-US" dirty="0"/>
          </a:p>
        </p:txBody>
      </p:sp>
      <p:sp>
        <p:nvSpPr>
          <p:cNvPr id="3" name="Content Placeholder 2"/>
          <p:cNvSpPr>
            <a:spLocks noGrp="1"/>
          </p:cNvSpPr>
          <p:nvPr>
            <p:ph idx="1"/>
          </p:nvPr>
        </p:nvSpPr>
        <p:spPr/>
        <p:txBody>
          <a:bodyPr/>
          <a:lstStyle/>
          <a:p>
            <a:r>
              <a:rPr lang="en-US" dirty="0" smtClean="0"/>
              <a:t>Federalism</a:t>
            </a:r>
          </a:p>
          <a:p>
            <a:r>
              <a:rPr lang="en-US" dirty="0" smtClean="0"/>
              <a:t>Separation of powers with checks and balances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Separation of Powers</a:t>
            </a:r>
            <a:endParaRPr lang="en-US" u="sng" dirty="0"/>
          </a:p>
        </p:txBody>
      </p:sp>
      <p:sp>
        <p:nvSpPr>
          <p:cNvPr id="3" name="Content Placeholder 2"/>
          <p:cNvSpPr>
            <a:spLocks noGrp="1"/>
          </p:cNvSpPr>
          <p:nvPr>
            <p:ph idx="1"/>
          </p:nvPr>
        </p:nvSpPr>
        <p:spPr/>
        <p:txBody>
          <a:bodyPr/>
          <a:lstStyle/>
          <a:p>
            <a:pPr algn="ctr">
              <a:buNone/>
            </a:pPr>
            <a:r>
              <a:rPr lang="en-US" dirty="0" smtClean="0"/>
              <a:t>Executive Branch</a:t>
            </a:r>
          </a:p>
          <a:p>
            <a:pPr>
              <a:buNone/>
            </a:pPr>
            <a:endParaRPr lang="en-US" dirty="0"/>
          </a:p>
          <a:p>
            <a:pPr>
              <a:buNone/>
            </a:pPr>
            <a:endParaRPr lang="en-US" dirty="0" smtClean="0"/>
          </a:p>
          <a:p>
            <a:pPr>
              <a:buNone/>
            </a:pPr>
            <a:endParaRPr lang="en-US" dirty="0"/>
          </a:p>
          <a:p>
            <a:pPr>
              <a:buNone/>
            </a:pPr>
            <a:endParaRPr lang="en-US" dirty="0" smtClean="0"/>
          </a:p>
          <a:p>
            <a:pPr>
              <a:buNone/>
            </a:pPr>
            <a:r>
              <a:rPr lang="en-US" dirty="0" smtClean="0"/>
              <a:t>Legislative Branch			Judicial Branch</a:t>
            </a:r>
            <a:endParaRPr lang="en-US" dirty="0"/>
          </a:p>
        </p:txBody>
      </p:sp>
      <p:sp>
        <p:nvSpPr>
          <p:cNvPr id="23" name="Freeform 22"/>
          <p:cNvSpPr/>
          <p:nvPr/>
        </p:nvSpPr>
        <p:spPr>
          <a:xfrm>
            <a:off x="7271043" y="2754630"/>
            <a:ext cx="1696" cy="1"/>
          </a:xfrm>
          <a:custGeom>
            <a:avLst/>
            <a:gdLst/>
            <a:ahLst/>
            <a:cxnLst/>
            <a:rect l="0" t="0" r="0" b="0"/>
            <a:pathLst>
              <a:path w="1696" h="1">
                <a:moveTo>
                  <a:pt x="0" y="0"/>
                </a:moveTo>
                <a:lnTo>
                  <a:pt x="1695"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 Chart: Checks and Balances"/>
          <p:cNvPicPr>
            <a:picLocks noChangeAspect="1" noChangeArrowheads="1"/>
          </p:cNvPicPr>
          <p:nvPr/>
        </p:nvPicPr>
        <p:blipFill>
          <a:blip r:embed="rId2" cstate="print"/>
          <a:srcRect/>
          <a:stretch>
            <a:fillRect/>
          </a:stretch>
        </p:blipFill>
        <p:spPr bwMode="auto">
          <a:xfrm>
            <a:off x="542239" y="457200"/>
            <a:ext cx="8607552" cy="6096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were the motives of the framers of the Constitution?</a:t>
            </a:r>
            <a:endParaRPr lang="en-US" dirty="0"/>
          </a:p>
        </p:txBody>
      </p:sp>
      <p:sp>
        <p:nvSpPr>
          <p:cNvPr id="3" name="Content Placeholder 2"/>
          <p:cNvSpPr>
            <a:spLocks noGrp="1"/>
          </p:cNvSpPr>
          <p:nvPr>
            <p:ph idx="1"/>
          </p:nvPr>
        </p:nvSpPr>
        <p:spPr/>
        <p:txBody>
          <a:bodyPr/>
          <a:lstStyle/>
          <a:p>
            <a:r>
              <a:rPr lang="en-US" dirty="0" smtClean="0"/>
              <a:t>Some historians have called the constitutional convention a coup d </a:t>
            </a:r>
            <a:r>
              <a:rPr lang="en-US" dirty="0" err="1" smtClean="0"/>
              <a:t>etat</a:t>
            </a:r>
            <a:r>
              <a:rPr lang="en-US" dirty="0" smtClean="0"/>
              <a:t>?  Why?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 the Constitutional Convention a Coup d </a:t>
            </a:r>
            <a:r>
              <a:rPr lang="en-US" dirty="0" err="1" smtClean="0"/>
              <a:t>etat</a:t>
            </a:r>
            <a:r>
              <a:rPr lang="en-US" dirty="0" smtClean="0"/>
              <a:t>?</a:t>
            </a:r>
            <a:br>
              <a:rPr lang="en-US" dirty="0" smtClean="0"/>
            </a:br>
            <a:endParaRPr lang="en-US" dirty="0"/>
          </a:p>
        </p:txBody>
      </p:sp>
      <p:sp>
        <p:nvSpPr>
          <p:cNvPr id="3" name="Content Placeholder 2"/>
          <p:cNvSpPr>
            <a:spLocks noGrp="1"/>
          </p:cNvSpPr>
          <p:nvPr>
            <p:ph idx="1"/>
          </p:nvPr>
        </p:nvSpPr>
        <p:spPr/>
        <p:txBody>
          <a:bodyPr/>
          <a:lstStyle/>
          <a:p>
            <a:r>
              <a:rPr lang="en-US" dirty="0" smtClean="0"/>
              <a:t>Who attended</a:t>
            </a:r>
          </a:p>
          <a:p>
            <a:pPr lvl="1"/>
            <a:r>
              <a:rPr lang="en-US" dirty="0" smtClean="0"/>
              <a:t>55 delegates </a:t>
            </a:r>
          </a:p>
          <a:p>
            <a:pPr lvl="1"/>
            <a:r>
              <a:rPr lang="en-US" dirty="0" smtClean="0"/>
              <a:t>53 would be considered “well-to do” – Planters and lawyers</a:t>
            </a:r>
          </a:p>
          <a:p>
            <a:pPr lvl="1"/>
            <a:r>
              <a:rPr lang="en-US" dirty="0" smtClean="0"/>
              <a:t>2 small farmers</a:t>
            </a:r>
          </a:p>
          <a:p>
            <a:r>
              <a:rPr lang="en-US" dirty="0" smtClean="0"/>
              <a:t>Who wasn’t there – Sam Adams, Patrick Henry, Thomas Jefferson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2" descr="http://employees.oneonta.edu/keelgl/cong%20districts.gif"/>
          <p:cNvPicPr>
            <a:picLocks noChangeAspect="1" noChangeArrowheads="1"/>
          </p:cNvPicPr>
          <p:nvPr/>
        </p:nvPicPr>
        <p:blipFill>
          <a:blip r:embed="rId2" cstate="print"/>
          <a:srcRect/>
          <a:stretch>
            <a:fillRect/>
          </a:stretch>
        </p:blipFill>
        <p:spPr bwMode="auto">
          <a:xfrm>
            <a:off x="93134" y="-5333"/>
            <a:ext cx="9050866" cy="6516623"/>
          </a:xfrm>
          <a:prstGeom prst="rect">
            <a:avLst/>
          </a:prstGeom>
          <a:noFill/>
        </p:spPr>
      </p:pic>
      <p:grpSp>
        <p:nvGrpSpPr>
          <p:cNvPr id="8" name="Group 7"/>
          <p:cNvGrpSpPr/>
          <p:nvPr/>
        </p:nvGrpSpPr>
        <p:grpSpPr>
          <a:xfrm>
            <a:off x="4187629" y="5009965"/>
            <a:ext cx="187717" cy="308071"/>
            <a:chOff x="4187629" y="5009965"/>
            <a:chExt cx="187717" cy="308071"/>
          </a:xfrm>
        </p:grpSpPr>
        <p:sp>
          <p:nvSpPr>
            <p:cNvPr id="6" name="SMARTInkAnnotation0"/>
            <p:cNvSpPr/>
            <p:nvPr/>
          </p:nvSpPr>
          <p:spPr>
            <a:xfrm>
              <a:off x="4187629" y="5009965"/>
              <a:ext cx="98328" cy="71028"/>
            </a:xfrm>
            <a:custGeom>
              <a:avLst/>
              <a:gdLst/>
              <a:ahLst/>
              <a:cxnLst/>
              <a:rect l="0" t="0" r="0" b="0"/>
              <a:pathLst>
                <a:path w="98328" h="71028">
                  <a:moveTo>
                    <a:pt x="0" y="71027"/>
                  </a:moveTo>
                  <a:lnTo>
                    <a:pt x="0" y="54409"/>
                  </a:lnTo>
                  <a:lnTo>
                    <a:pt x="994" y="53995"/>
                  </a:lnTo>
                  <a:lnTo>
                    <a:pt x="2648" y="53719"/>
                  </a:lnTo>
                  <a:lnTo>
                    <a:pt x="7697" y="53276"/>
                  </a:lnTo>
                  <a:lnTo>
                    <a:pt x="8111" y="52248"/>
                  </a:lnTo>
                  <a:lnTo>
                    <a:pt x="8387" y="50570"/>
                  </a:lnTo>
                  <a:lnTo>
                    <a:pt x="8830" y="45488"/>
                  </a:lnTo>
                  <a:lnTo>
                    <a:pt x="8890" y="42147"/>
                  </a:lnTo>
                  <a:lnTo>
                    <a:pt x="8938" y="22124"/>
                  </a:lnTo>
                  <a:lnTo>
                    <a:pt x="9932" y="19573"/>
                  </a:lnTo>
                  <a:lnTo>
                    <a:pt x="11587" y="16880"/>
                  </a:lnTo>
                  <a:lnTo>
                    <a:pt x="16635" y="10171"/>
                  </a:lnTo>
                  <a:lnTo>
                    <a:pt x="17050" y="8628"/>
                  </a:lnTo>
                  <a:lnTo>
                    <a:pt x="17325" y="6607"/>
                  </a:lnTo>
                  <a:lnTo>
                    <a:pt x="17769" y="976"/>
                  </a:lnTo>
                  <a:lnTo>
                    <a:pt x="18799" y="514"/>
                  </a:lnTo>
                  <a:lnTo>
                    <a:pt x="20478" y="205"/>
                  </a:lnTo>
                  <a:lnTo>
                    <a:pt x="22591" y="0"/>
                  </a:lnTo>
                  <a:lnTo>
                    <a:pt x="23999" y="855"/>
                  </a:lnTo>
                  <a:lnTo>
                    <a:pt x="24939" y="2417"/>
                  </a:lnTo>
                  <a:lnTo>
                    <a:pt x="26707" y="8162"/>
                  </a:lnTo>
                  <a:lnTo>
                    <a:pt x="26743" y="9273"/>
                  </a:lnTo>
                  <a:lnTo>
                    <a:pt x="26784" y="13153"/>
                  </a:lnTo>
                  <a:lnTo>
                    <a:pt x="27788" y="14585"/>
                  </a:lnTo>
                  <a:lnTo>
                    <a:pt x="29451" y="15540"/>
                  </a:lnTo>
                  <a:lnTo>
                    <a:pt x="35707" y="17433"/>
                  </a:lnTo>
                  <a:lnTo>
                    <a:pt x="35746" y="17446"/>
                  </a:lnTo>
                  <a:lnTo>
                    <a:pt x="35751" y="17447"/>
                  </a:lnTo>
                  <a:lnTo>
                    <a:pt x="35755" y="17449"/>
                  </a:lnTo>
                  <a:lnTo>
                    <a:pt x="44326" y="8887"/>
                  </a:lnTo>
                  <a:lnTo>
                    <a:pt x="45442" y="9756"/>
                  </a:lnTo>
                  <a:lnTo>
                    <a:pt x="47179" y="11328"/>
                  </a:lnTo>
                  <a:lnTo>
                    <a:pt x="53255" y="17091"/>
                  </a:lnTo>
                  <a:lnTo>
                    <a:pt x="53381" y="18202"/>
                  </a:lnTo>
                  <a:lnTo>
                    <a:pt x="53466" y="19935"/>
                  </a:lnTo>
                  <a:lnTo>
                    <a:pt x="53600" y="25105"/>
                  </a:lnTo>
                  <a:lnTo>
                    <a:pt x="53633" y="51782"/>
                  </a:lnTo>
                  <a:lnTo>
                    <a:pt x="54626" y="52244"/>
                  </a:lnTo>
                  <a:lnTo>
                    <a:pt x="56281" y="52551"/>
                  </a:lnTo>
                  <a:lnTo>
                    <a:pt x="62539" y="53164"/>
                  </a:lnTo>
                  <a:lnTo>
                    <a:pt x="62562" y="48426"/>
                  </a:lnTo>
                  <a:lnTo>
                    <a:pt x="63559" y="47030"/>
                  </a:lnTo>
                  <a:lnTo>
                    <a:pt x="65216" y="46099"/>
                  </a:lnTo>
                  <a:lnTo>
                    <a:pt x="70268" y="44605"/>
                  </a:lnTo>
                  <a:lnTo>
                    <a:pt x="70682" y="43490"/>
                  </a:lnTo>
                  <a:lnTo>
                    <a:pt x="70958" y="41755"/>
                  </a:lnTo>
                  <a:lnTo>
                    <a:pt x="71142" y="39606"/>
                  </a:lnTo>
                  <a:lnTo>
                    <a:pt x="72258" y="38173"/>
                  </a:lnTo>
                  <a:lnTo>
                    <a:pt x="73996" y="37218"/>
                  </a:lnTo>
                  <a:lnTo>
                    <a:pt x="80400" y="35323"/>
                  </a:lnTo>
                  <a:lnTo>
                    <a:pt x="80416" y="35318"/>
                  </a:lnTo>
                  <a:lnTo>
                    <a:pt x="80446" y="42997"/>
                  </a:lnTo>
                  <a:lnTo>
                    <a:pt x="81441" y="43411"/>
                  </a:lnTo>
                  <a:lnTo>
                    <a:pt x="83097" y="43686"/>
                  </a:lnTo>
                  <a:lnTo>
                    <a:pt x="85194" y="43870"/>
                  </a:lnTo>
                  <a:lnTo>
                    <a:pt x="86593" y="44985"/>
                  </a:lnTo>
                  <a:lnTo>
                    <a:pt x="87524" y="46720"/>
                  </a:lnTo>
                  <a:lnTo>
                    <a:pt x="89356" y="53055"/>
                  </a:lnTo>
                  <a:lnTo>
                    <a:pt x="89385" y="60846"/>
                  </a:lnTo>
                  <a:lnTo>
                    <a:pt x="89389" y="18735"/>
                  </a:lnTo>
                  <a:lnTo>
                    <a:pt x="90381" y="18306"/>
                  </a:lnTo>
                  <a:lnTo>
                    <a:pt x="92036" y="18021"/>
                  </a:lnTo>
                  <a:lnTo>
                    <a:pt x="98327" y="1744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1"/>
            <p:cNvSpPr/>
            <p:nvPr/>
          </p:nvSpPr>
          <p:spPr>
            <a:xfrm>
              <a:off x="4312773" y="5232797"/>
              <a:ext cx="62573" cy="85239"/>
            </a:xfrm>
            <a:custGeom>
              <a:avLst/>
              <a:gdLst/>
              <a:ahLst/>
              <a:cxnLst/>
              <a:rect l="0" t="0" r="0" b="0"/>
              <a:pathLst>
                <a:path w="62573" h="85239">
                  <a:moveTo>
                    <a:pt x="0" y="0"/>
                  </a:moveTo>
                  <a:lnTo>
                    <a:pt x="8938" y="0"/>
                  </a:lnTo>
                  <a:lnTo>
                    <a:pt x="8938" y="44494"/>
                  </a:lnTo>
                  <a:lnTo>
                    <a:pt x="7945" y="44545"/>
                  </a:lnTo>
                  <a:lnTo>
                    <a:pt x="109" y="44647"/>
                  </a:lnTo>
                  <a:lnTo>
                    <a:pt x="3" y="44648"/>
                  </a:lnTo>
                  <a:lnTo>
                    <a:pt x="0" y="36960"/>
                  </a:lnTo>
                  <a:lnTo>
                    <a:pt x="993" y="36546"/>
                  </a:lnTo>
                  <a:lnTo>
                    <a:pt x="2649" y="36270"/>
                  </a:lnTo>
                  <a:lnTo>
                    <a:pt x="4746" y="36086"/>
                  </a:lnTo>
                  <a:lnTo>
                    <a:pt x="6143" y="34972"/>
                  </a:lnTo>
                  <a:lnTo>
                    <a:pt x="7075" y="33236"/>
                  </a:lnTo>
                  <a:lnTo>
                    <a:pt x="8570" y="28062"/>
                  </a:lnTo>
                  <a:lnTo>
                    <a:pt x="9686" y="28630"/>
                  </a:lnTo>
                  <a:lnTo>
                    <a:pt x="11423" y="30001"/>
                  </a:lnTo>
                  <a:lnTo>
                    <a:pt x="16603" y="34589"/>
                  </a:lnTo>
                  <a:lnTo>
                    <a:pt x="17028" y="35958"/>
                  </a:lnTo>
                  <a:lnTo>
                    <a:pt x="17311" y="37862"/>
                  </a:lnTo>
                  <a:lnTo>
                    <a:pt x="17500" y="40124"/>
                  </a:lnTo>
                  <a:lnTo>
                    <a:pt x="18619" y="41632"/>
                  </a:lnTo>
                  <a:lnTo>
                    <a:pt x="20358" y="42637"/>
                  </a:lnTo>
                  <a:lnTo>
                    <a:pt x="22511" y="43308"/>
                  </a:lnTo>
                  <a:lnTo>
                    <a:pt x="23946" y="44747"/>
                  </a:lnTo>
                  <a:lnTo>
                    <a:pt x="24903" y="46698"/>
                  </a:lnTo>
                  <a:lnTo>
                    <a:pt x="25540" y="48991"/>
                  </a:lnTo>
                  <a:lnTo>
                    <a:pt x="25966" y="51513"/>
                  </a:lnTo>
                  <a:lnTo>
                    <a:pt x="26250" y="54186"/>
                  </a:lnTo>
                  <a:lnTo>
                    <a:pt x="26438" y="56959"/>
                  </a:lnTo>
                  <a:lnTo>
                    <a:pt x="26564" y="59801"/>
                  </a:lnTo>
                  <a:lnTo>
                    <a:pt x="26705" y="65604"/>
                  </a:lnTo>
                  <a:lnTo>
                    <a:pt x="27735" y="67548"/>
                  </a:lnTo>
                  <a:lnTo>
                    <a:pt x="29415" y="68845"/>
                  </a:lnTo>
                  <a:lnTo>
                    <a:pt x="35682" y="71407"/>
                  </a:lnTo>
                  <a:lnTo>
                    <a:pt x="35749" y="71435"/>
                  </a:lnTo>
                  <a:lnTo>
                    <a:pt x="35751" y="71435"/>
                  </a:lnTo>
                  <a:lnTo>
                    <a:pt x="35753" y="71436"/>
                  </a:lnTo>
                  <a:lnTo>
                    <a:pt x="35754" y="71436"/>
                  </a:lnTo>
                  <a:lnTo>
                    <a:pt x="35755" y="66696"/>
                  </a:lnTo>
                  <a:lnTo>
                    <a:pt x="34762" y="65300"/>
                  </a:lnTo>
                  <a:lnTo>
                    <a:pt x="33107" y="64369"/>
                  </a:lnTo>
                  <a:lnTo>
                    <a:pt x="31010" y="63749"/>
                  </a:lnTo>
                  <a:lnTo>
                    <a:pt x="29612" y="62343"/>
                  </a:lnTo>
                  <a:lnTo>
                    <a:pt x="28680" y="60413"/>
                  </a:lnTo>
                  <a:lnTo>
                    <a:pt x="27184" y="54928"/>
                  </a:lnTo>
                  <a:lnTo>
                    <a:pt x="27062" y="53486"/>
                  </a:lnTo>
                  <a:lnTo>
                    <a:pt x="26980" y="51532"/>
                  </a:lnTo>
                  <a:lnTo>
                    <a:pt x="26925" y="49237"/>
                  </a:lnTo>
                  <a:lnTo>
                    <a:pt x="27882" y="47707"/>
                  </a:lnTo>
                  <a:lnTo>
                    <a:pt x="29513" y="46688"/>
                  </a:lnTo>
                  <a:lnTo>
                    <a:pt x="35390" y="44768"/>
                  </a:lnTo>
                  <a:lnTo>
                    <a:pt x="35593" y="47347"/>
                  </a:lnTo>
                  <a:lnTo>
                    <a:pt x="35647" y="49424"/>
                  </a:lnTo>
                  <a:lnTo>
                    <a:pt x="36676" y="50809"/>
                  </a:lnTo>
                  <a:lnTo>
                    <a:pt x="38356" y="51731"/>
                  </a:lnTo>
                  <a:lnTo>
                    <a:pt x="40469" y="52347"/>
                  </a:lnTo>
                  <a:lnTo>
                    <a:pt x="41877" y="53750"/>
                  </a:lnTo>
                  <a:lnTo>
                    <a:pt x="42816" y="55677"/>
                  </a:lnTo>
                  <a:lnTo>
                    <a:pt x="43442" y="57953"/>
                  </a:lnTo>
                  <a:lnTo>
                    <a:pt x="43859" y="60464"/>
                  </a:lnTo>
                  <a:lnTo>
                    <a:pt x="44137" y="63129"/>
                  </a:lnTo>
                  <a:lnTo>
                    <a:pt x="44323" y="65898"/>
                  </a:lnTo>
                  <a:lnTo>
                    <a:pt x="45440" y="67744"/>
                  </a:lnTo>
                  <a:lnTo>
                    <a:pt x="47178" y="68976"/>
                  </a:lnTo>
                  <a:lnTo>
                    <a:pt x="49329" y="69796"/>
                  </a:lnTo>
                  <a:lnTo>
                    <a:pt x="50764" y="71335"/>
                  </a:lnTo>
                  <a:lnTo>
                    <a:pt x="51720" y="73353"/>
                  </a:lnTo>
                  <a:lnTo>
                    <a:pt x="53255" y="78981"/>
                  </a:lnTo>
                  <a:lnTo>
                    <a:pt x="53381" y="80436"/>
                  </a:lnTo>
                  <a:lnTo>
                    <a:pt x="53465" y="82397"/>
                  </a:lnTo>
                  <a:lnTo>
                    <a:pt x="53521" y="84697"/>
                  </a:lnTo>
                  <a:lnTo>
                    <a:pt x="53558" y="85238"/>
                  </a:lnTo>
                  <a:lnTo>
                    <a:pt x="53600" y="83193"/>
                  </a:lnTo>
                  <a:lnTo>
                    <a:pt x="53633" y="64123"/>
                  </a:lnTo>
                  <a:lnTo>
                    <a:pt x="52640" y="62592"/>
                  </a:lnTo>
                  <a:lnTo>
                    <a:pt x="50985" y="60580"/>
                  </a:lnTo>
                  <a:lnTo>
                    <a:pt x="44716" y="53602"/>
                  </a:lnTo>
                  <a:lnTo>
                    <a:pt x="44704" y="53589"/>
                  </a:lnTo>
                  <a:lnTo>
                    <a:pt x="49442" y="53581"/>
                  </a:lnTo>
                  <a:lnTo>
                    <a:pt x="50839" y="54572"/>
                  </a:lnTo>
                  <a:lnTo>
                    <a:pt x="51771" y="56225"/>
                  </a:lnTo>
                  <a:lnTo>
                    <a:pt x="53624" y="62475"/>
                  </a:lnTo>
                  <a:lnTo>
                    <a:pt x="53633" y="62506"/>
                  </a:lnTo>
                  <a:lnTo>
                    <a:pt x="45936" y="54819"/>
                  </a:lnTo>
                  <a:lnTo>
                    <a:pt x="46516" y="53413"/>
                  </a:lnTo>
                  <a:lnTo>
                    <a:pt x="47895" y="51483"/>
                  </a:lnTo>
                  <a:lnTo>
                    <a:pt x="53613" y="44671"/>
                  </a:lnTo>
                  <a:lnTo>
                    <a:pt x="53633" y="44648"/>
                  </a:lnTo>
                  <a:lnTo>
                    <a:pt x="53633" y="35721"/>
                  </a:lnTo>
                  <a:lnTo>
                    <a:pt x="53633" y="43407"/>
                  </a:lnTo>
                  <a:lnTo>
                    <a:pt x="54626" y="43821"/>
                  </a:lnTo>
                  <a:lnTo>
                    <a:pt x="56281" y="44096"/>
                  </a:lnTo>
                  <a:lnTo>
                    <a:pt x="62572" y="4464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Rules</a:t>
            </a:r>
            <a:endParaRPr lang="en-US" dirty="0"/>
          </a:p>
        </p:txBody>
      </p:sp>
      <p:sp>
        <p:nvSpPr>
          <p:cNvPr id="3" name="Content Placeholder 2"/>
          <p:cNvSpPr>
            <a:spLocks noGrp="1"/>
          </p:cNvSpPr>
          <p:nvPr>
            <p:ph idx="1"/>
          </p:nvPr>
        </p:nvSpPr>
        <p:spPr/>
        <p:txBody>
          <a:bodyPr/>
          <a:lstStyle/>
          <a:p>
            <a:r>
              <a:rPr lang="en-US" dirty="0" smtClean="0"/>
              <a:t>Disregarded instructions from state legislature</a:t>
            </a:r>
          </a:p>
          <a:p>
            <a:r>
              <a:rPr lang="en-US" dirty="0" smtClean="0"/>
              <a:t>9 out of 13 required to approve new constitution rather than 13 of 13</a:t>
            </a:r>
          </a:p>
          <a:p>
            <a:r>
              <a:rPr lang="en-US" dirty="0" smtClean="0"/>
              <a:t>Deliberations held in secret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Historians views of Framers’ motives</a:t>
            </a:r>
            <a:endParaRPr lang="en-US" dirty="0"/>
          </a:p>
        </p:txBody>
      </p:sp>
      <p:sp>
        <p:nvSpPr>
          <p:cNvPr id="5" name="TextBox 4"/>
          <p:cNvSpPr txBox="1"/>
          <p:nvPr/>
        </p:nvSpPr>
        <p:spPr>
          <a:xfrm>
            <a:off x="685800" y="1371600"/>
            <a:ext cx="2873928" cy="584775"/>
          </a:xfrm>
          <a:prstGeom prst="rect">
            <a:avLst/>
          </a:prstGeom>
          <a:noFill/>
        </p:spPr>
        <p:txBody>
          <a:bodyPr wrap="none" rtlCol="0">
            <a:spAutoFit/>
          </a:bodyPr>
          <a:lstStyle/>
          <a:p>
            <a:r>
              <a:rPr lang="en-US" sz="3200" dirty="0" smtClean="0"/>
              <a:t>Traditional View</a:t>
            </a:r>
            <a:endParaRPr lang="en-US" sz="3200" dirty="0"/>
          </a:p>
        </p:txBody>
      </p:sp>
      <p:sp>
        <p:nvSpPr>
          <p:cNvPr id="6" name="TextBox 5"/>
          <p:cNvSpPr txBox="1"/>
          <p:nvPr/>
        </p:nvSpPr>
        <p:spPr>
          <a:xfrm>
            <a:off x="5562600" y="1371600"/>
            <a:ext cx="2290179" cy="584775"/>
          </a:xfrm>
          <a:prstGeom prst="rect">
            <a:avLst/>
          </a:prstGeom>
          <a:noFill/>
        </p:spPr>
        <p:txBody>
          <a:bodyPr wrap="none" rtlCol="0">
            <a:spAutoFit/>
          </a:bodyPr>
          <a:lstStyle/>
          <a:p>
            <a:r>
              <a:rPr lang="en-US" sz="3200" dirty="0" smtClean="0"/>
              <a:t>Beard Thesis</a:t>
            </a:r>
            <a:endParaRPr lang="en-US" sz="3200" dirty="0"/>
          </a:p>
        </p:txBody>
      </p:sp>
      <p:sp>
        <p:nvSpPr>
          <p:cNvPr id="7" name="TextBox 6"/>
          <p:cNvSpPr txBox="1"/>
          <p:nvPr/>
        </p:nvSpPr>
        <p:spPr>
          <a:xfrm>
            <a:off x="838200" y="3657600"/>
            <a:ext cx="2438400" cy="923330"/>
          </a:xfrm>
          <a:prstGeom prst="rect">
            <a:avLst/>
          </a:prstGeom>
          <a:noFill/>
        </p:spPr>
        <p:txBody>
          <a:bodyPr wrap="square" rtlCol="0">
            <a:spAutoFit/>
          </a:bodyPr>
          <a:lstStyle/>
          <a:p>
            <a:r>
              <a:rPr lang="en-US" dirty="0" smtClean="0"/>
              <a:t>Motivated by natural rights philosophy and Classical Republicanism</a:t>
            </a:r>
            <a:endParaRPr lang="en-US" dirty="0"/>
          </a:p>
        </p:txBody>
      </p:sp>
      <p:sp>
        <p:nvSpPr>
          <p:cNvPr id="8" name="TextBox 7"/>
          <p:cNvSpPr txBox="1"/>
          <p:nvPr/>
        </p:nvSpPr>
        <p:spPr>
          <a:xfrm>
            <a:off x="838200" y="2057400"/>
            <a:ext cx="2667000" cy="1200329"/>
          </a:xfrm>
          <a:prstGeom prst="rect">
            <a:avLst/>
          </a:prstGeom>
          <a:noFill/>
        </p:spPr>
        <p:txBody>
          <a:bodyPr wrap="square" rtlCol="0">
            <a:spAutoFit/>
          </a:bodyPr>
          <a:lstStyle/>
          <a:p>
            <a:r>
              <a:rPr lang="en-US" dirty="0" smtClean="0"/>
              <a:t>Articles of Confederation was greatly flawed, and framers corrected those flaws</a:t>
            </a:r>
            <a:endParaRPr lang="en-US" dirty="0"/>
          </a:p>
        </p:txBody>
      </p:sp>
      <p:sp>
        <p:nvSpPr>
          <p:cNvPr id="9" name="TextBox 8"/>
          <p:cNvSpPr txBox="1"/>
          <p:nvPr/>
        </p:nvSpPr>
        <p:spPr>
          <a:xfrm>
            <a:off x="5562600" y="2057400"/>
            <a:ext cx="2667000" cy="1200329"/>
          </a:xfrm>
          <a:prstGeom prst="rect">
            <a:avLst/>
          </a:prstGeom>
          <a:noFill/>
        </p:spPr>
        <p:txBody>
          <a:bodyPr wrap="square" rtlCol="0">
            <a:spAutoFit/>
          </a:bodyPr>
          <a:lstStyle/>
          <a:p>
            <a:r>
              <a:rPr lang="en-US" dirty="0" smtClean="0"/>
              <a:t>Framers were wealthy men who sought to protect their economic interests.</a:t>
            </a:r>
            <a:endParaRPr lang="en-US" dirty="0"/>
          </a:p>
        </p:txBody>
      </p:sp>
      <p:sp>
        <p:nvSpPr>
          <p:cNvPr id="10" name="TextBox 9"/>
          <p:cNvSpPr txBox="1"/>
          <p:nvPr/>
        </p:nvSpPr>
        <p:spPr>
          <a:xfrm>
            <a:off x="5562600" y="3352800"/>
            <a:ext cx="2514600" cy="2585323"/>
          </a:xfrm>
          <a:prstGeom prst="rect">
            <a:avLst/>
          </a:prstGeom>
          <a:noFill/>
        </p:spPr>
        <p:txBody>
          <a:bodyPr wrap="square" rtlCol="0">
            <a:spAutoFit/>
          </a:bodyPr>
          <a:lstStyle/>
          <a:p>
            <a:r>
              <a:rPr lang="en-US" u="sng" dirty="0" smtClean="0"/>
              <a:t>Evidence –</a:t>
            </a:r>
          </a:p>
          <a:p>
            <a:pPr>
              <a:buFontTx/>
              <a:buChar char="-"/>
            </a:pPr>
            <a:r>
              <a:rPr lang="en-US" dirty="0" smtClean="0"/>
              <a:t>Statements made by delegates (</a:t>
            </a:r>
            <a:r>
              <a:rPr lang="en-US" dirty="0" err="1" smtClean="0"/>
              <a:t>eg</a:t>
            </a:r>
            <a:r>
              <a:rPr lang="en-US" dirty="0" smtClean="0"/>
              <a:t>. Hamilton)</a:t>
            </a:r>
          </a:p>
          <a:p>
            <a:pPr>
              <a:buFontTx/>
              <a:buChar char="-"/>
            </a:pPr>
            <a:r>
              <a:rPr lang="en-US" dirty="0" smtClean="0"/>
              <a:t> Specific Powers given to  Congress </a:t>
            </a:r>
          </a:p>
          <a:p>
            <a:pPr>
              <a:buFontTx/>
              <a:buChar char="-"/>
            </a:pPr>
            <a:r>
              <a:rPr lang="en-US" dirty="0" smtClean="0"/>
              <a:t>Structure of government did not allow common folk to have much of a say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The Ratification Debate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My Documents\My Pictures\constitutionratify.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5791200"/>
            <a:ext cx="2971800" cy="1066800"/>
          </a:xfrm>
          <a:prstGeom prst="rect">
            <a:avLst/>
          </a:prstGeom>
          <a:solidFill>
            <a:schemeClr val="bg1">
              <a:lumMod val="85000"/>
            </a:schemeClr>
          </a:solid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a:t>
            </a:r>
            <a:endParaRPr lang="en-US" dirty="0"/>
          </a:p>
        </p:txBody>
      </p:sp>
      <p:sp>
        <p:nvSpPr>
          <p:cNvPr id="3" name="Content Placeholder 2"/>
          <p:cNvSpPr>
            <a:spLocks noGrp="1"/>
          </p:cNvSpPr>
          <p:nvPr>
            <p:ph idx="1"/>
          </p:nvPr>
        </p:nvSpPr>
        <p:spPr/>
        <p:txBody>
          <a:bodyPr/>
          <a:lstStyle/>
          <a:p>
            <a:r>
              <a:rPr lang="en-US" dirty="0" smtClean="0"/>
              <a:t>Federalism</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Headlines</a:t>
            </a:r>
            <a:endParaRPr lang="en-US" u="sng" dirty="0"/>
          </a:p>
        </p:txBody>
      </p:sp>
      <p:sp>
        <p:nvSpPr>
          <p:cNvPr id="5" name="Content Placeholder 4"/>
          <p:cNvSpPr>
            <a:spLocks noGrp="1"/>
          </p:cNvSpPr>
          <p:nvPr>
            <p:ph idx="1"/>
          </p:nvPr>
        </p:nvSpPr>
        <p:spPr/>
        <p:txBody>
          <a:bodyPr/>
          <a:lstStyle/>
          <a:p>
            <a:r>
              <a:rPr lang="en-US" i="1" dirty="0" smtClean="0"/>
              <a:t>Senate Ratifies Trade Treaty With Columbia</a:t>
            </a:r>
          </a:p>
          <a:p>
            <a:r>
              <a:rPr lang="en-US" i="1" dirty="0" smtClean="0"/>
              <a:t>House of Representatives </a:t>
            </a:r>
          </a:p>
          <a:p>
            <a:pPr>
              <a:buNone/>
            </a:pPr>
            <a:r>
              <a:rPr lang="en-US" i="1" dirty="0"/>
              <a:t> </a:t>
            </a:r>
            <a:r>
              <a:rPr lang="en-US" i="1" dirty="0" smtClean="0"/>
              <a:t> Impeaches President Clinton</a:t>
            </a:r>
          </a:p>
          <a:p>
            <a:r>
              <a:rPr lang="en-US" i="1" dirty="0" smtClean="0"/>
              <a:t>Senate Confirms John Roberts as </a:t>
            </a:r>
          </a:p>
          <a:p>
            <a:pPr>
              <a:buNone/>
            </a:pPr>
            <a:r>
              <a:rPr lang="en-US" i="1" dirty="0"/>
              <a:t>	 </a:t>
            </a:r>
            <a:r>
              <a:rPr lang="en-US" i="1" dirty="0" smtClean="0"/>
              <a:t>   Supreme Court Chief Justice</a:t>
            </a:r>
          </a:p>
          <a:p>
            <a:r>
              <a:rPr lang="en-US" i="1" dirty="0" smtClean="0"/>
              <a:t>President Bush Vetoes’ Energy Bill</a:t>
            </a:r>
          </a:p>
          <a:p>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College</a:t>
            </a:r>
            <a:endParaRPr lang="en-US" dirty="0"/>
          </a:p>
        </p:txBody>
      </p:sp>
      <p:sp>
        <p:nvSpPr>
          <p:cNvPr id="3" name="Text Placeholder 2"/>
          <p:cNvSpPr>
            <a:spLocks noGrp="1"/>
          </p:cNvSpPr>
          <p:nvPr>
            <p:ph type="body" idx="1"/>
          </p:nvPr>
        </p:nvSpPr>
        <p:spPr/>
        <p:txBody>
          <a:bodyPr/>
          <a:lstStyle/>
          <a:p>
            <a:r>
              <a:rPr lang="en-US" dirty="0" smtClean="0"/>
              <a:t>Original intent</a:t>
            </a:r>
            <a:endParaRPr lang="en-US" dirty="0"/>
          </a:p>
        </p:txBody>
      </p:sp>
      <p:sp>
        <p:nvSpPr>
          <p:cNvPr id="4" name="Content Placeholder 3"/>
          <p:cNvSpPr>
            <a:spLocks noGrp="1"/>
          </p:cNvSpPr>
          <p:nvPr>
            <p:ph sz="half" idx="2"/>
          </p:nvPr>
        </p:nvSpPr>
        <p:spPr/>
        <p:txBody>
          <a:bodyPr/>
          <a:lstStyle/>
          <a:p>
            <a:pPr algn="ctr">
              <a:buNone/>
            </a:pPr>
            <a:endParaRPr lang="en-US" dirty="0" smtClean="0"/>
          </a:p>
        </p:txBody>
      </p:sp>
      <p:sp>
        <p:nvSpPr>
          <p:cNvPr id="5" name="Text Placeholder 4"/>
          <p:cNvSpPr>
            <a:spLocks noGrp="1"/>
          </p:cNvSpPr>
          <p:nvPr>
            <p:ph type="body" sz="quarter" idx="3"/>
          </p:nvPr>
        </p:nvSpPr>
        <p:spPr/>
        <p:txBody>
          <a:bodyPr/>
          <a:lstStyle/>
          <a:p>
            <a:r>
              <a:rPr lang="en-US" dirty="0" smtClean="0"/>
              <a:t>Today</a:t>
            </a:r>
            <a:endParaRPr lang="en-US" dirty="0"/>
          </a:p>
        </p:txBody>
      </p:sp>
      <p:sp>
        <p:nvSpPr>
          <p:cNvPr id="6" name="Content Placeholder 5"/>
          <p:cNvSpPr>
            <a:spLocks noGrp="1"/>
          </p:cNvSpPr>
          <p:nvPr>
            <p:ph sz="quarter" idx="4"/>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sidents">
            <a:hlinkClick r:id="rId2"/>
          </p:cNvPr>
          <p:cNvPicPr>
            <a:picLocks noChangeAspect="1" noChangeArrowheads="1"/>
          </p:cNvPicPr>
          <p:nvPr/>
        </p:nvPicPr>
        <p:blipFill>
          <a:blip r:embed="rId3" cstate="print"/>
          <a:srcRect/>
          <a:stretch>
            <a:fillRect/>
          </a:stretch>
        </p:blipFill>
        <p:spPr bwMode="auto">
          <a:xfrm>
            <a:off x="1" y="457200"/>
            <a:ext cx="9144000" cy="60807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Senators</a:t>
            </a:r>
            <a:endParaRPr lang="en-US" dirty="0"/>
          </a:p>
        </p:txBody>
      </p:sp>
      <p:sp>
        <p:nvSpPr>
          <p:cNvPr id="6" name="Content Placeholder 5"/>
          <p:cNvSpPr>
            <a:spLocks noGrp="1"/>
          </p:cNvSpPr>
          <p:nvPr>
            <p:ph idx="1"/>
          </p:nvPr>
        </p:nvSpPr>
        <p:spPr/>
        <p:txBody>
          <a:bodyPr/>
          <a:lstStyle/>
          <a:p>
            <a:pPr>
              <a:buNone/>
            </a:pPr>
            <a:r>
              <a:rPr lang="en-US" dirty="0" smtClean="0"/>
              <a:t>Charles Schumer		Kirsten </a:t>
            </a:r>
            <a:r>
              <a:rPr lang="en-US" dirty="0" err="1" smtClean="0"/>
              <a:t>Gillebrand</a:t>
            </a:r>
            <a:endParaRPr lang="en-US" dirty="0"/>
          </a:p>
        </p:txBody>
      </p:sp>
      <p:pic>
        <p:nvPicPr>
          <p:cNvPr id="31746" name="Picture 2" descr="http://metroland.typepad.com/.a/6a00d83451902d69e2013488886937970c-800wi"/>
          <p:cNvPicPr>
            <a:picLocks noChangeAspect="1" noChangeArrowheads="1"/>
          </p:cNvPicPr>
          <p:nvPr/>
        </p:nvPicPr>
        <p:blipFill>
          <a:blip r:embed="rId2" cstate="print"/>
          <a:srcRect/>
          <a:stretch>
            <a:fillRect/>
          </a:stretch>
        </p:blipFill>
        <p:spPr bwMode="auto">
          <a:xfrm>
            <a:off x="304800" y="2438400"/>
            <a:ext cx="3429000" cy="4191000"/>
          </a:xfrm>
          <a:prstGeom prst="rect">
            <a:avLst/>
          </a:prstGeom>
          <a:noFill/>
        </p:spPr>
      </p:pic>
      <p:pic>
        <p:nvPicPr>
          <p:cNvPr id="31748" name="Picture 4" descr="http://metroland.typepad.com/.a/6a00d83451902d69e201348888697b970c-pi"/>
          <p:cNvPicPr>
            <a:picLocks noChangeAspect="1" noChangeArrowheads="1"/>
          </p:cNvPicPr>
          <p:nvPr/>
        </p:nvPicPr>
        <p:blipFill>
          <a:blip r:embed="rId3" cstate="print"/>
          <a:srcRect/>
          <a:stretch>
            <a:fillRect/>
          </a:stretch>
        </p:blipFill>
        <p:spPr bwMode="auto">
          <a:xfrm>
            <a:off x="5181600" y="2438400"/>
            <a:ext cx="3504372" cy="42796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3657600" cy="584775"/>
          </a:xfrm>
          <a:prstGeom prst="rect">
            <a:avLst/>
          </a:prstGeom>
        </p:spPr>
        <p:txBody>
          <a:bodyPr wrap="square">
            <a:spAutoFit/>
          </a:bodyPr>
          <a:lstStyle/>
          <a:p>
            <a:r>
              <a:rPr lang="en-US" sz="3200" dirty="0" smtClean="0"/>
              <a:t>Wyoming---568,300</a:t>
            </a:r>
          </a:p>
        </p:txBody>
      </p:sp>
      <p:sp>
        <p:nvSpPr>
          <p:cNvPr id="3" name="TextBox 2"/>
          <p:cNvSpPr txBox="1"/>
          <p:nvPr/>
        </p:nvSpPr>
        <p:spPr>
          <a:xfrm>
            <a:off x="5181600" y="3657600"/>
            <a:ext cx="3067635" cy="1077218"/>
          </a:xfrm>
          <a:prstGeom prst="rect">
            <a:avLst/>
          </a:prstGeom>
          <a:noFill/>
        </p:spPr>
        <p:txBody>
          <a:bodyPr wrap="none" rtlCol="0">
            <a:spAutoFit/>
          </a:bodyPr>
          <a:lstStyle/>
          <a:p>
            <a:r>
              <a:rPr lang="en-US" sz="3200" dirty="0" smtClean="0"/>
              <a:t>1 senator for </a:t>
            </a:r>
          </a:p>
          <a:p>
            <a:r>
              <a:rPr lang="en-US" sz="3200" dirty="0" smtClean="0"/>
              <a:t>every 18,671,000</a:t>
            </a:r>
            <a:endParaRPr lang="en-US" sz="3200" dirty="0"/>
          </a:p>
        </p:txBody>
      </p:sp>
      <p:sp>
        <p:nvSpPr>
          <p:cNvPr id="4" name="TextBox 3"/>
          <p:cNvSpPr txBox="1"/>
          <p:nvPr/>
        </p:nvSpPr>
        <p:spPr>
          <a:xfrm>
            <a:off x="533400" y="3581400"/>
            <a:ext cx="3581400" cy="1077218"/>
          </a:xfrm>
          <a:prstGeom prst="rect">
            <a:avLst/>
          </a:prstGeom>
          <a:noFill/>
        </p:spPr>
        <p:txBody>
          <a:bodyPr wrap="square" rtlCol="0">
            <a:spAutoFit/>
          </a:bodyPr>
          <a:lstStyle/>
          <a:p>
            <a:r>
              <a:rPr lang="en-US" sz="3200" dirty="0" smtClean="0"/>
              <a:t>1 senator for every 284,150</a:t>
            </a:r>
            <a:endParaRPr lang="en-US" sz="3200" dirty="0"/>
          </a:p>
        </p:txBody>
      </p:sp>
      <p:sp>
        <p:nvSpPr>
          <p:cNvPr id="5" name="TextBox 4"/>
          <p:cNvSpPr txBox="1"/>
          <p:nvPr/>
        </p:nvSpPr>
        <p:spPr>
          <a:xfrm>
            <a:off x="609600" y="5105400"/>
            <a:ext cx="7696200" cy="1569660"/>
          </a:xfrm>
          <a:prstGeom prst="rect">
            <a:avLst/>
          </a:prstGeom>
          <a:noFill/>
        </p:spPr>
        <p:txBody>
          <a:bodyPr wrap="square" rtlCol="0">
            <a:spAutoFit/>
          </a:bodyPr>
          <a:lstStyle/>
          <a:p>
            <a:r>
              <a:rPr lang="en-US" sz="3200" dirty="0" smtClean="0"/>
              <a:t>That means each </a:t>
            </a:r>
            <a:r>
              <a:rPr lang="en-US" sz="3200" dirty="0" err="1" smtClean="0"/>
              <a:t>Wyomin</a:t>
            </a:r>
            <a:r>
              <a:rPr lang="en-US" sz="3200" dirty="0" smtClean="0"/>
              <a:t> has 67.5 times more representation in the Senate than each Californian!</a:t>
            </a:r>
            <a:endParaRPr lang="en-US" sz="3200" dirty="0"/>
          </a:p>
        </p:txBody>
      </p:sp>
      <p:sp>
        <p:nvSpPr>
          <p:cNvPr id="6" name="Rectangle 5"/>
          <p:cNvSpPr/>
          <p:nvPr/>
        </p:nvSpPr>
        <p:spPr>
          <a:xfrm>
            <a:off x="4495800" y="838200"/>
            <a:ext cx="4267200" cy="584775"/>
          </a:xfrm>
          <a:prstGeom prst="rect">
            <a:avLst/>
          </a:prstGeom>
        </p:spPr>
        <p:txBody>
          <a:bodyPr wrap="square">
            <a:spAutoFit/>
          </a:bodyPr>
          <a:lstStyle/>
          <a:p>
            <a:r>
              <a:rPr lang="en-US" sz="3200" dirty="0" smtClean="0"/>
              <a:t>California ---37,342,000</a:t>
            </a:r>
            <a:endParaRPr lang="en-US" sz="3200" dirty="0"/>
          </a:p>
        </p:txBody>
      </p:sp>
      <p:pic>
        <p:nvPicPr>
          <p:cNvPr id="7" name="Picture 2" descr="Image result for california map"/>
          <p:cNvPicPr>
            <a:picLocks noChangeAspect="1" noChangeArrowheads="1"/>
          </p:cNvPicPr>
          <p:nvPr/>
        </p:nvPicPr>
        <p:blipFill>
          <a:blip r:embed="rId2" cstate="print"/>
          <a:srcRect/>
          <a:stretch>
            <a:fillRect/>
          </a:stretch>
        </p:blipFill>
        <p:spPr bwMode="auto">
          <a:xfrm>
            <a:off x="5411520" y="1447800"/>
            <a:ext cx="2132279" cy="2362200"/>
          </a:xfrm>
          <a:prstGeom prst="rect">
            <a:avLst/>
          </a:prstGeom>
          <a:noFill/>
        </p:spPr>
      </p:pic>
      <p:pic>
        <p:nvPicPr>
          <p:cNvPr id="8" name="Picture 4" descr="Image result for wyoming county map"/>
          <p:cNvPicPr>
            <a:picLocks noChangeAspect="1" noChangeArrowheads="1"/>
          </p:cNvPicPr>
          <p:nvPr/>
        </p:nvPicPr>
        <p:blipFill>
          <a:blip r:embed="rId3" cstate="print"/>
          <a:srcRect/>
          <a:stretch>
            <a:fillRect/>
          </a:stretch>
        </p:blipFill>
        <p:spPr bwMode="auto">
          <a:xfrm>
            <a:off x="990600" y="1905000"/>
            <a:ext cx="1981199" cy="1360424"/>
          </a:xfrm>
          <a:prstGeom prst="rect">
            <a:avLst/>
          </a:prstGeom>
          <a:noFill/>
        </p:spPr>
      </p:pic>
      <p:sp>
        <p:nvSpPr>
          <p:cNvPr id="9" name="TextBox 8"/>
          <p:cNvSpPr txBox="1"/>
          <p:nvPr/>
        </p:nvSpPr>
        <p:spPr>
          <a:xfrm>
            <a:off x="2057400" y="0"/>
            <a:ext cx="5037085" cy="830997"/>
          </a:xfrm>
          <a:prstGeom prst="rect">
            <a:avLst/>
          </a:prstGeom>
          <a:noFill/>
        </p:spPr>
        <p:txBody>
          <a:bodyPr wrap="none" rtlCol="0">
            <a:spAutoFit/>
          </a:bodyPr>
          <a:lstStyle/>
          <a:p>
            <a:r>
              <a:rPr lang="en-US" sz="4800" dirty="0" smtClean="0">
                <a:solidFill>
                  <a:srgbClr val="FF0000"/>
                </a:solidFill>
              </a:rPr>
              <a:t>A fair compromise?</a:t>
            </a:r>
            <a:endParaRPr 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2: Slaves and Representation</a:t>
            </a:r>
            <a:endParaRPr lang="en-US" dirty="0"/>
          </a:p>
        </p:txBody>
      </p:sp>
      <p:pic>
        <p:nvPicPr>
          <p:cNvPr id="1026" name="Picture 2" descr="http://www.curriculumsupport.education.nsw.gov.au/speak/pics/jimcrowmuseum/chains.jpg"/>
          <p:cNvPicPr>
            <a:picLocks noChangeAspect="1" noChangeArrowheads="1"/>
          </p:cNvPicPr>
          <p:nvPr/>
        </p:nvPicPr>
        <p:blipFill>
          <a:blip r:embed="rId2" cstate="print"/>
          <a:srcRect/>
          <a:stretch>
            <a:fillRect/>
          </a:stretch>
        </p:blipFill>
        <p:spPr bwMode="auto">
          <a:xfrm>
            <a:off x="2286000" y="1241778"/>
            <a:ext cx="4600575" cy="51685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 Compromise</a:t>
            </a:r>
            <a:endParaRPr lang="en-US" dirty="0"/>
          </a:p>
        </p:txBody>
      </p:sp>
      <p:sp>
        <p:nvSpPr>
          <p:cNvPr id="3" name="Content Placeholder 2"/>
          <p:cNvSpPr>
            <a:spLocks noGrp="1"/>
          </p:cNvSpPr>
          <p:nvPr>
            <p:ph idx="1"/>
          </p:nvPr>
        </p:nvSpPr>
        <p:spPr/>
        <p:txBody>
          <a:bodyPr>
            <a:normAutofit fontScale="92500"/>
          </a:bodyPr>
          <a:lstStyle/>
          <a:p>
            <a:pPr algn="ctr"/>
            <a:r>
              <a:rPr lang="en-US" dirty="0" smtClean="0"/>
              <a:t>Article 1, Section 2, clause 3</a:t>
            </a:r>
          </a:p>
          <a:p>
            <a:r>
              <a:rPr lang="en-US" dirty="0" smtClean="0"/>
              <a:t>Representatives and direct Taxes shall be apportioned among the several States which may be included within this Union, according to their respective Numbers, which shall be determined by adding to the whole Number of free Persons, including those bound to Service for a Term of Years, and excluding Indians not taxed, three fifths of all </a:t>
            </a:r>
            <a:r>
              <a:rPr lang="en-US" u="sng" dirty="0" smtClean="0"/>
              <a:t>other Persons</a:t>
            </a:r>
            <a:endParaRPr lang="en-US"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 compromise</a:t>
            </a:r>
            <a:endParaRPr lang="en-US" dirty="0"/>
          </a:p>
        </p:txBody>
      </p:sp>
      <p:sp>
        <p:nvSpPr>
          <p:cNvPr id="3" name="Content Placeholder 2"/>
          <p:cNvSpPr>
            <a:spLocks noGrp="1"/>
          </p:cNvSpPr>
          <p:nvPr>
            <p:ph idx="1"/>
          </p:nvPr>
        </p:nvSpPr>
        <p:spPr/>
        <p:txBody>
          <a:bodyPr/>
          <a:lstStyle/>
          <a:p>
            <a:r>
              <a:rPr lang="en-US" dirty="0" smtClean="0"/>
              <a:t>For purposes of representation</a:t>
            </a:r>
            <a:r>
              <a:rPr lang="en-US" smtClean="0"/>
              <a:t>, 5 </a:t>
            </a:r>
            <a:r>
              <a:rPr lang="en-US" dirty="0" smtClean="0"/>
              <a:t>slaves would count as 3 free people.</a:t>
            </a:r>
          </a:p>
          <a:p>
            <a:pPr>
              <a:buNone/>
            </a:pPr>
            <a:r>
              <a:rPr lang="en-US" dirty="0" err="1" smtClean="0"/>
              <a:t>eg</a:t>
            </a:r>
            <a:r>
              <a:rPr lang="en-US" dirty="0" smtClean="0"/>
              <a:t>.</a:t>
            </a:r>
          </a:p>
          <a:p>
            <a:pPr>
              <a:buNone/>
            </a:pPr>
            <a:r>
              <a:rPr lang="en-US" dirty="0" smtClean="0"/>
              <a:t>1 rep. per 60,000 people</a:t>
            </a:r>
          </a:p>
          <a:p>
            <a:pPr>
              <a:buNone/>
            </a:pPr>
            <a:r>
              <a:rPr lang="en-US" dirty="0" smtClean="0"/>
              <a:t> </a:t>
            </a:r>
          </a:p>
          <a:p>
            <a:pPr>
              <a:buNone/>
            </a:pPr>
            <a:r>
              <a:rPr lang="en-US" sz="2800" dirty="0" smtClean="0"/>
              <a:t>180,000 Free + (100,000 slaves x .6) =  240,000 people</a:t>
            </a:r>
          </a:p>
          <a:p>
            <a:pPr>
              <a:buNone/>
            </a:pPr>
            <a:endParaRPr lang="en-US" sz="2800" dirty="0" smtClean="0"/>
          </a:p>
          <a:p>
            <a:pPr>
              <a:buNone/>
            </a:pPr>
            <a:r>
              <a:rPr lang="en-US" sz="2800" dirty="0" smtClean="0"/>
              <a:t>State would receive four representatives</a:t>
            </a:r>
          </a:p>
          <a:p>
            <a:pP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1149</Words>
  <Application>Microsoft Office PowerPoint</Application>
  <PresentationFormat>On-screen Show (4:3)</PresentationFormat>
  <Paragraphs>176</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Your Representative</vt:lpstr>
      <vt:lpstr>Slide 3</vt:lpstr>
      <vt:lpstr>Slide 4</vt:lpstr>
      <vt:lpstr>Your Senators</vt:lpstr>
      <vt:lpstr>Slide 6</vt:lpstr>
      <vt:lpstr>Issue 2: Slaves and Representation</vt:lpstr>
      <vt:lpstr>3/5 Compromise</vt:lpstr>
      <vt:lpstr>3/5 compromise</vt:lpstr>
      <vt:lpstr>Issue #3 - Slave Trade</vt:lpstr>
      <vt:lpstr>Slave Trade Compromise</vt:lpstr>
      <vt:lpstr>Slave Trade Compromise</vt:lpstr>
      <vt:lpstr> Issue #4 - Electing the President</vt:lpstr>
      <vt:lpstr>Electoral College Compromise</vt:lpstr>
      <vt:lpstr>Electoral college</vt:lpstr>
      <vt:lpstr>How it works </vt:lpstr>
      <vt:lpstr>How it originally worked</vt:lpstr>
      <vt:lpstr>Problem?</vt:lpstr>
      <vt:lpstr>12th Amendment</vt:lpstr>
      <vt:lpstr>What if no one gets a majority of electoral votes</vt:lpstr>
      <vt:lpstr>How can someone win popular vote but lose the election?</vt:lpstr>
      <vt:lpstr>Criticisms of the System?</vt:lpstr>
      <vt:lpstr>The Electoral College</vt:lpstr>
      <vt:lpstr>Why it will never be changed -</vt:lpstr>
      <vt:lpstr>federalism</vt:lpstr>
      <vt:lpstr>Delegated   Concurrent    Reserved federal only                        both                               states only</vt:lpstr>
      <vt:lpstr>Slide 27</vt:lpstr>
      <vt:lpstr>Federalism</vt:lpstr>
      <vt:lpstr>Shift of Power from States to Federal Government</vt:lpstr>
      <vt:lpstr>Shift of Power from States to Federal Government</vt:lpstr>
      <vt:lpstr>Article I - Congress</vt:lpstr>
      <vt:lpstr>Slide 32</vt:lpstr>
      <vt:lpstr>Powers of the Federal Government</vt:lpstr>
      <vt:lpstr>Limits on Federal Power</vt:lpstr>
      <vt:lpstr>Limits</vt:lpstr>
      <vt:lpstr>Separation of Powers</vt:lpstr>
      <vt:lpstr>Slide 37</vt:lpstr>
      <vt:lpstr>What were the motives of the framers of the Constitution?</vt:lpstr>
      <vt:lpstr>Was the Constitutional Convention a Coup d etat? </vt:lpstr>
      <vt:lpstr>New Rules</vt:lpstr>
      <vt:lpstr>Historians views of Framers’ motives</vt:lpstr>
      <vt:lpstr>The Ratification Debate</vt:lpstr>
      <vt:lpstr>Slide 43</vt:lpstr>
      <vt:lpstr>Limits</vt:lpstr>
      <vt:lpstr>Headlines</vt:lpstr>
      <vt:lpstr>Slide 46</vt:lpstr>
      <vt:lpstr>Electoral College</vt:lpstr>
      <vt:lpstr>Slide 48</vt:lpstr>
    </vt:vector>
  </TitlesOfParts>
  <Company>GNPS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Headlines</dc:title>
  <dc:creator>Administrator</dc:creator>
  <cp:lastModifiedBy>tmadd0829</cp:lastModifiedBy>
  <cp:revision>113</cp:revision>
  <dcterms:created xsi:type="dcterms:W3CDTF">2008-10-21T17:28:09Z</dcterms:created>
  <dcterms:modified xsi:type="dcterms:W3CDTF">2018-11-13T14:46:44Z</dcterms:modified>
</cp:coreProperties>
</file>