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2" r:id="rId4"/>
    <p:sldId id="279" r:id="rId5"/>
    <p:sldId id="280" r:id="rId6"/>
    <p:sldId id="281" r:id="rId7"/>
    <p:sldId id="257" r:id="rId8"/>
    <p:sldId id="278" r:id="rId9"/>
    <p:sldId id="258" r:id="rId10"/>
    <p:sldId id="259" r:id="rId11"/>
    <p:sldId id="260" r:id="rId12"/>
    <p:sldId id="263" r:id="rId13"/>
    <p:sldId id="262" r:id="rId14"/>
    <p:sldId id="265" r:id="rId15"/>
    <p:sldId id="266" r:id="rId16"/>
    <p:sldId id="269" r:id="rId17"/>
    <p:sldId id="268" r:id="rId18"/>
    <p:sldId id="283" r:id="rId19"/>
    <p:sldId id="270" r:id="rId20"/>
    <p:sldId id="272" r:id="rId21"/>
    <p:sldId id="271" r:id="rId22"/>
    <p:sldId id="261" r:id="rId23"/>
    <p:sldId id="275" r:id="rId24"/>
    <p:sldId id="273" r:id="rId25"/>
    <p:sldId id="274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7A90-152A-43D1-A57B-8B1A4AEB3DF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A31F-48D7-422B-85BA-8722070EA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7A90-152A-43D1-A57B-8B1A4AEB3DF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A31F-48D7-422B-85BA-8722070EA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7A90-152A-43D1-A57B-8B1A4AEB3DF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A31F-48D7-422B-85BA-8722070EA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7A90-152A-43D1-A57B-8B1A4AEB3DF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A31F-48D7-422B-85BA-8722070EA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7A90-152A-43D1-A57B-8B1A4AEB3DF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A31F-48D7-422B-85BA-8722070EA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7A90-152A-43D1-A57B-8B1A4AEB3DF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A31F-48D7-422B-85BA-8722070EA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7A90-152A-43D1-A57B-8B1A4AEB3DF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A31F-48D7-422B-85BA-8722070EA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7A90-152A-43D1-A57B-8B1A4AEB3DF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A31F-48D7-422B-85BA-8722070EA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7A90-152A-43D1-A57B-8B1A4AEB3DF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A31F-48D7-422B-85BA-8722070EA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7A90-152A-43D1-A57B-8B1A4AEB3DF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A31F-48D7-422B-85BA-8722070EA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7A90-152A-43D1-A57B-8B1A4AEB3DF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A31F-48D7-422B-85BA-8722070EA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17A90-152A-43D1-A57B-8B1A4AEB3DF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31F-48D7-422B-85BA-8722070EA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tmadd0829\Local%20Settings\Temporary%20Internet%20Files\Content.IE5\H3DSZNGZ\MSj04378790000%5b1%5d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track.us/congress/findyourreps.xpd?state=N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-4dIImaod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EJL2Uuv-oQ" TargetMode="External"/><Relationship Id="rId2" Type="http://schemas.openxmlformats.org/officeDocument/2006/relationships/hyperlink" Target="http://www.youtube.com/watch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-span.org/Topics/Congress-Legislative.aspx" TargetMode="External"/><Relationship Id="rId2" Type="http://schemas.openxmlformats.org/officeDocument/2006/relationships/hyperlink" Target="http://www.thecapitol.net/FAQ/cong_leadership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help.senate.gov/hearings/hearing/?id=5da43ad4-5056-9502-5dd9-ebb590d7e9ad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n.wikipedia.org/wiki/File:2010_census_reapportionment.sv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tmadd0829\Local%20Settings\Temporary%20Internet%20Files\Content.IE5\YJKO28IT\MSj04378830000%5b1%5d.wav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//upload.wikimedia.org/wikipedia/commons/5/57/Map_of_New_York's_congressional_districts_from_2013_to_present..pn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tmadd0829\Local%20Settings\Temporary%20Internet%20Files\Content.IE5\H3DSZNGZ\MSj04416960000%5b1%5d.wav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</a:t>
            </a:r>
            <a:endParaRPr lang="en-US" dirty="0"/>
          </a:p>
        </p:txBody>
      </p:sp>
      <p:pic>
        <p:nvPicPr>
          <p:cNvPr id="12290" name="Picture 2" descr="http://www.marines.mil/unit/hqmc/cmclegalasst/PublishingImages/Stock%20Images/capitol-building-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18" y="1981200"/>
            <a:ext cx="9147303" cy="4057650"/>
          </a:xfrm>
          <a:prstGeom prst="rect">
            <a:avLst/>
          </a:prstGeom>
          <a:noFill/>
        </p:spPr>
      </p:pic>
      <p:pic>
        <p:nvPicPr>
          <p:cNvPr id="5" name="MSj04378790000[1]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New York's Congressmen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H.W. find the following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House of Reps – speaker of the house, majority leader, majority whip, minority leader, minority whip</a:t>
            </a:r>
          </a:p>
          <a:p>
            <a:r>
              <a:rPr lang="en-US" dirty="0" smtClean="0"/>
              <a:t>2. Senate – majority leader, minority leader, </a:t>
            </a:r>
            <a:r>
              <a:rPr lang="en-US" smtClean="0"/>
              <a:t>President Pro-tempore.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Define:  Gerrymander</a:t>
            </a:r>
          </a:p>
          <a:p>
            <a:pPr marL="514350" indent="-514350">
              <a:buAutoNum type="arabicPeriod"/>
            </a:pPr>
            <a:r>
              <a:rPr lang="en-US" dirty="0" smtClean="0"/>
              <a:t>Explain the Supreme Court’s decision in the case Shaw v. Hunt (1996).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X=5,000 </a:t>
            </a:r>
            <a:r>
              <a:rPr lang="en-US" sz="2800" dirty="0" smtClean="0"/>
              <a:t>Residents</a:t>
            </a:r>
            <a:br>
              <a:rPr lang="en-US" sz="2800" dirty="0" smtClean="0"/>
            </a:br>
            <a:r>
              <a:rPr lang="en-US" sz="2800" dirty="0" smtClean="0"/>
              <a:t>each </a:t>
            </a:r>
            <a:r>
              <a:rPr lang="en-US" sz="2800" smtClean="0"/>
              <a:t>district should have 30,000 residents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X       </a:t>
            </a:r>
            <a:r>
              <a:rPr lang="en-US" dirty="0" err="1" smtClean="0"/>
              <a:t>X</a:t>
            </a:r>
            <a:r>
              <a:rPr lang="en-US" dirty="0" smtClean="0"/>
              <a:t>                </a:t>
            </a:r>
            <a:r>
              <a:rPr lang="en-US" dirty="0" err="1" smtClean="0"/>
              <a:t>X</a:t>
            </a:r>
            <a:r>
              <a:rPr lang="en-US" dirty="0" smtClean="0"/>
              <a:t>                             XX X   </a:t>
            </a:r>
            <a:r>
              <a:rPr lang="en-US" dirty="0" err="1" smtClean="0"/>
              <a:t>X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x</a:t>
            </a:r>
          </a:p>
          <a:p>
            <a:pPr>
              <a:buNone/>
            </a:pPr>
            <a:r>
              <a:rPr lang="en-US" dirty="0" smtClean="0"/>
              <a:t>XX              X         </a:t>
            </a:r>
            <a:r>
              <a:rPr lang="en-US" dirty="0" err="1" smtClean="0"/>
              <a:t>X</a:t>
            </a:r>
            <a:r>
              <a:rPr lang="en-US" dirty="0" smtClean="0"/>
              <a:t>                         XXX                  XX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X          </a:t>
            </a:r>
            <a:r>
              <a:rPr lang="en-US" dirty="0" err="1" smtClean="0"/>
              <a:t>X</a:t>
            </a:r>
            <a:r>
              <a:rPr lang="en-US" dirty="0" smtClean="0"/>
              <a:t>                   </a:t>
            </a:r>
            <a:r>
              <a:rPr lang="en-US" dirty="0" err="1" smtClean="0"/>
              <a:t>X</a:t>
            </a:r>
            <a:r>
              <a:rPr lang="en-US" dirty="0" smtClean="0"/>
              <a:t>                </a:t>
            </a:r>
            <a:r>
              <a:rPr lang="en-US" dirty="0" err="1" smtClean="0"/>
              <a:t>X</a:t>
            </a:r>
            <a:r>
              <a:rPr lang="en-US" dirty="0" smtClean="0"/>
              <a:t>                            </a:t>
            </a:r>
            <a:r>
              <a:rPr lang="en-US" dirty="0" err="1" smtClean="0"/>
              <a:t>X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X               </a:t>
            </a:r>
            <a:r>
              <a:rPr lang="en-US" dirty="0" err="1" smtClean="0"/>
              <a:t>X</a:t>
            </a:r>
            <a:r>
              <a:rPr lang="en-US" dirty="0" smtClean="0"/>
              <a:t>                   </a:t>
            </a:r>
            <a:r>
              <a:rPr lang="en-US" dirty="0" err="1" smtClean="0"/>
              <a:t>X</a:t>
            </a:r>
            <a:r>
              <a:rPr lang="en-US" dirty="0" smtClean="0"/>
              <a:t>                               XXX</a:t>
            </a:r>
          </a:p>
          <a:p>
            <a:pPr>
              <a:buNone/>
            </a:pPr>
            <a:r>
              <a:rPr lang="en-US" dirty="0" smtClean="0"/>
              <a:t>            X                                            </a:t>
            </a:r>
            <a:r>
              <a:rPr lang="en-US" dirty="0" err="1" smtClean="0"/>
              <a:t>X</a:t>
            </a:r>
            <a:r>
              <a:rPr lang="en-US" dirty="0" smtClean="0"/>
              <a:t>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447800"/>
            <a:ext cx="8686800" cy="495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10 Years later  </a:t>
            </a:r>
            <a:r>
              <a:rPr lang="en-US" sz="2800" dirty="0" smtClean="0"/>
              <a:t>X=5,000 Residents</a:t>
            </a:r>
            <a:br>
              <a:rPr lang="en-US" sz="2800" dirty="0" smtClean="0"/>
            </a:br>
            <a:r>
              <a:rPr lang="en-US" sz="2800" dirty="0" smtClean="0"/>
              <a:t>each district should have 35,000 residents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X       </a:t>
            </a:r>
            <a:r>
              <a:rPr lang="en-US" dirty="0" err="1" smtClean="0"/>
              <a:t>X</a:t>
            </a:r>
            <a:r>
              <a:rPr lang="en-US" dirty="0" smtClean="0"/>
              <a:t>                </a:t>
            </a:r>
            <a:r>
              <a:rPr lang="en-US" dirty="0" err="1" smtClean="0"/>
              <a:t>X</a:t>
            </a:r>
            <a:r>
              <a:rPr lang="en-US" dirty="0" smtClean="0"/>
              <a:t>                             XX X   </a:t>
            </a:r>
            <a:r>
              <a:rPr lang="en-US" dirty="0" err="1" smtClean="0"/>
              <a:t>X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XXX</a:t>
            </a:r>
          </a:p>
          <a:p>
            <a:pPr>
              <a:buNone/>
            </a:pPr>
            <a:r>
              <a:rPr lang="en-US" dirty="0" smtClean="0"/>
              <a:t>XX              X         </a:t>
            </a:r>
            <a:r>
              <a:rPr lang="en-US" dirty="0" err="1" smtClean="0"/>
              <a:t>X</a:t>
            </a:r>
            <a:r>
              <a:rPr lang="en-US" dirty="0" smtClean="0"/>
              <a:t>                         XXX                  XX</a:t>
            </a:r>
          </a:p>
          <a:p>
            <a:pPr>
              <a:buNone/>
            </a:pPr>
            <a:r>
              <a:rPr lang="en-US" dirty="0" smtClean="0"/>
              <a:t>                                       XXX</a:t>
            </a:r>
          </a:p>
          <a:p>
            <a:pPr>
              <a:buNone/>
            </a:pPr>
            <a:r>
              <a:rPr lang="en-US" dirty="0" smtClean="0"/>
              <a:t>XX          X                   </a:t>
            </a:r>
            <a:r>
              <a:rPr lang="en-US" dirty="0" err="1" smtClean="0"/>
              <a:t>X</a:t>
            </a:r>
            <a:r>
              <a:rPr lang="en-US" dirty="0" smtClean="0"/>
              <a:t> XXX                                           X</a:t>
            </a:r>
          </a:p>
          <a:p>
            <a:pPr>
              <a:buNone/>
            </a:pPr>
            <a:r>
              <a:rPr lang="en-US" dirty="0" smtClean="0"/>
              <a:t> XX    X               </a:t>
            </a:r>
            <a:r>
              <a:rPr lang="en-US" dirty="0" err="1" smtClean="0"/>
              <a:t>X</a:t>
            </a:r>
            <a:r>
              <a:rPr lang="en-US" dirty="0" smtClean="0"/>
              <a:t>                   </a:t>
            </a:r>
            <a:r>
              <a:rPr lang="en-US" dirty="0" err="1" smtClean="0"/>
              <a:t>X</a:t>
            </a:r>
            <a:r>
              <a:rPr lang="en-US" dirty="0" smtClean="0"/>
              <a:t>                           XXXX</a:t>
            </a:r>
          </a:p>
          <a:p>
            <a:pPr>
              <a:buNone/>
            </a:pPr>
            <a:r>
              <a:rPr lang="en-US" dirty="0" smtClean="0"/>
              <a:t>            X  </a:t>
            </a:r>
            <a:r>
              <a:rPr lang="en-US" dirty="0" err="1" smtClean="0"/>
              <a:t>X</a:t>
            </a:r>
            <a:r>
              <a:rPr lang="en-US" dirty="0" smtClean="0"/>
              <a:t>                                                         </a:t>
            </a:r>
            <a:r>
              <a:rPr lang="en-US" dirty="0" err="1" smtClean="0"/>
              <a:t>X</a:t>
            </a:r>
            <a:r>
              <a:rPr lang="en-US" dirty="0" smtClean="0"/>
              <a:t>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447800"/>
            <a:ext cx="8686800" cy="495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 8 districts</a:t>
            </a:r>
            <a:br>
              <a:rPr lang="en-US" dirty="0" smtClean="0"/>
            </a:br>
            <a:r>
              <a:rPr lang="en-US" dirty="0" smtClean="0"/>
              <a:t>(5 letters per district)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      </a:t>
            </a:r>
            <a:r>
              <a:rPr lang="en-US" dirty="0" err="1" smtClean="0"/>
              <a:t>D</a:t>
            </a:r>
            <a:r>
              <a:rPr lang="en-US" dirty="0" smtClean="0"/>
              <a:t>     </a:t>
            </a:r>
            <a:r>
              <a:rPr lang="en-US" dirty="0" err="1" smtClean="0"/>
              <a:t>D</a:t>
            </a:r>
            <a:r>
              <a:rPr lang="en-US" dirty="0" smtClean="0"/>
              <a:t>		R	</a:t>
            </a:r>
            <a:r>
              <a:rPr lang="en-US" dirty="0" err="1" smtClean="0"/>
              <a:t>R</a:t>
            </a:r>
            <a:r>
              <a:rPr lang="en-US" dirty="0" smtClean="0"/>
              <a:t>	</a:t>
            </a:r>
            <a:r>
              <a:rPr lang="en-US" dirty="0" err="1" smtClean="0"/>
              <a:t>R</a:t>
            </a:r>
            <a:r>
              <a:rPr lang="en-US" dirty="0" smtClean="0"/>
              <a:t>	D  R            D</a:t>
            </a:r>
          </a:p>
          <a:p>
            <a:pPr>
              <a:buNone/>
            </a:pPr>
            <a:r>
              <a:rPr lang="en-US" dirty="0" smtClean="0"/>
              <a:t>D   R          D      </a:t>
            </a:r>
            <a:r>
              <a:rPr lang="en-US" dirty="0" err="1" smtClean="0"/>
              <a:t>D</a:t>
            </a:r>
            <a:r>
              <a:rPr lang="en-US" dirty="0" smtClean="0"/>
              <a:t>		R	</a:t>
            </a:r>
            <a:r>
              <a:rPr lang="en-US" dirty="0" err="1" smtClean="0"/>
              <a:t>R</a:t>
            </a:r>
            <a:r>
              <a:rPr lang="en-US" dirty="0" smtClean="0"/>
              <a:t>	</a:t>
            </a:r>
            <a:r>
              <a:rPr lang="en-US" dirty="0" err="1" smtClean="0"/>
              <a:t>R</a:t>
            </a:r>
            <a:r>
              <a:rPr lang="en-US" dirty="0" smtClean="0"/>
              <a:t>	</a:t>
            </a:r>
            <a:r>
              <a:rPr lang="en-US" dirty="0" err="1" smtClean="0"/>
              <a:t>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smtClean="0"/>
              <a:t>		D R              DR                  RD D </a:t>
            </a:r>
            <a:r>
              <a:rPr lang="en-US" dirty="0" err="1" smtClean="0"/>
              <a:t>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D R        		DD	                                          D				RRR			</a:t>
            </a:r>
          </a:p>
          <a:p>
            <a:pPr>
              <a:buNone/>
            </a:pPr>
            <a:r>
              <a:rPr lang="en-US" dirty="0" smtClean="0"/>
              <a:t>		DD				D	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447800"/>
            <a:ext cx="8686800" cy="495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 8 districts so that Democrats win in 6 districts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      </a:t>
            </a:r>
            <a:r>
              <a:rPr lang="en-US" dirty="0" err="1" smtClean="0"/>
              <a:t>D</a:t>
            </a:r>
            <a:r>
              <a:rPr lang="en-US" dirty="0" smtClean="0"/>
              <a:t>     </a:t>
            </a:r>
            <a:r>
              <a:rPr lang="en-US" dirty="0" err="1" smtClean="0"/>
              <a:t>D</a:t>
            </a:r>
            <a:r>
              <a:rPr lang="en-US" dirty="0" smtClean="0"/>
              <a:t>		R	</a:t>
            </a:r>
            <a:r>
              <a:rPr lang="en-US" dirty="0" err="1" smtClean="0"/>
              <a:t>R</a:t>
            </a:r>
            <a:r>
              <a:rPr lang="en-US" dirty="0" smtClean="0"/>
              <a:t>	</a:t>
            </a:r>
            <a:r>
              <a:rPr lang="en-US" dirty="0" err="1" smtClean="0"/>
              <a:t>R</a:t>
            </a:r>
            <a:r>
              <a:rPr lang="en-US" dirty="0" smtClean="0"/>
              <a:t>	D  R            D</a:t>
            </a:r>
          </a:p>
          <a:p>
            <a:pPr>
              <a:buNone/>
            </a:pPr>
            <a:r>
              <a:rPr lang="en-US" dirty="0" smtClean="0"/>
              <a:t>D   R          D      </a:t>
            </a:r>
            <a:r>
              <a:rPr lang="en-US" dirty="0" err="1" smtClean="0"/>
              <a:t>D</a:t>
            </a:r>
            <a:r>
              <a:rPr lang="en-US" dirty="0" smtClean="0"/>
              <a:t>		R	</a:t>
            </a:r>
            <a:r>
              <a:rPr lang="en-US" dirty="0" err="1" smtClean="0"/>
              <a:t>R</a:t>
            </a:r>
            <a:r>
              <a:rPr lang="en-US" dirty="0" smtClean="0"/>
              <a:t>	</a:t>
            </a:r>
            <a:r>
              <a:rPr lang="en-US" dirty="0" err="1" smtClean="0"/>
              <a:t>R</a:t>
            </a:r>
            <a:r>
              <a:rPr lang="en-US" dirty="0" smtClean="0"/>
              <a:t>	</a:t>
            </a:r>
            <a:r>
              <a:rPr lang="en-US" dirty="0" err="1" smtClean="0"/>
              <a:t>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smtClean="0"/>
              <a:t>		D R              DR                  RD D </a:t>
            </a:r>
            <a:r>
              <a:rPr lang="en-US" dirty="0" err="1" smtClean="0"/>
              <a:t>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D R        		DD	                                          D				RRR			</a:t>
            </a:r>
          </a:p>
          <a:p>
            <a:pPr>
              <a:buNone/>
            </a:pPr>
            <a:r>
              <a:rPr lang="en-US" dirty="0" smtClean="0"/>
              <a:t>		DD				D	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447800"/>
            <a:ext cx="8686800" cy="495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 8 districts so that Republicans win in 6 districts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      </a:t>
            </a:r>
            <a:r>
              <a:rPr lang="en-US" dirty="0" err="1" smtClean="0"/>
              <a:t>D</a:t>
            </a:r>
            <a:r>
              <a:rPr lang="en-US" dirty="0" smtClean="0"/>
              <a:t>     </a:t>
            </a:r>
            <a:r>
              <a:rPr lang="en-US" dirty="0" err="1" smtClean="0"/>
              <a:t>D</a:t>
            </a:r>
            <a:r>
              <a:rPr lang="en-US" dirty="0" smtClean="0"/>
              <a:t>		R	</a:t>
            </a:r>
            <a:r>
              <a:rPr lang="en-US" dirty="0" err="1" smtClean="0"/>
              <a:t>R</a:t>
            </a:r>
            <a:r>
              <a:rPr lang="en-US" dirty="0" smtClean="0"/>
              <a:t>	</a:t>
            </a:r>
            <a:r>
              <a:rPr lang="en-US" dirty="0" err="1" smtClean="0"/>
              <a:t>R</a:t>
            </a:r>
            <a:r>
              <a:rPr lang="en-US" dirty="0" smtClean="0"/>
              <a:t>	D  R            D</a:t>
            </a:r>
          </a:p>
          <a:p>
            <a:pPr>
              <a:buNone/>
            </a:pPr>
            <a:r>
              <a:rPr lang="en-US" dirty="0" smtClean="0"/>
              <a:t>D   R          D      </a:t>
            </a:r>
            <a:r>
              <a:rPr lang="en-US" dirty="0" err="1" smtClean="0"/>
              <a:t>D</a:t>
            </a:r>
            <a:r>
              <a:rPr lang="en-US" dirty="0" smtClean="0"/>
              <a:t>		R	</a:t>
            </a:r>
            <a:r>
              <a:rPr lang="en-US" dirty="0" err="1" smtClean="0"/>
              <a:t>R</a:t>
            </a:r>
            <a:r>
              <a:rPr lang="en-US" dirty="0" smtClean="0"/>
              <a:t>	</a:t>
            </a:r>
            <a:r>
              <a:rPr lang="en-US" dirty="0" err="1" smtClean="0"/>
              <a:t>R</a:t>
            </a:r>
            <a:r>
              <a:rPr lang="en-US" dirty="0" smtClean="0"/>
              <a:t>	</a:t>
            </a:r>
            <a:r>
              <a:rPr lang="en-US" dirty="0" err="1" smtClean="0"/>
              <a:t>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smtClean="0"/>
              <a:t>		D R              DR                  RD D </a:t>
            </a:r>
            <a:r>
              <a:rPr lang="en-US" dirty="0" err="1" smtClean="0"/>
              <a:t>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D R        		DD	                                          D				RRR			</a:t>
            </a:r>
          </a:p>
          <a:p>
            <a:pPr>
              <a:buNone/>
            </a:pPr>
            <a:r>
              <a:rPr lang="en-US" dirty="0" smtClean="0"/>
              <a:t>		DD				D	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447800"/>
            <a:ext cx="8686800" cy="495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John Oliver on Gerrymandering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6102350" cy="630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House is which?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		</a:t>
            </a:r>
            <a:endParaRPr lang="en-US" dirty="0"/>
          </a:p>
        </p:txBody>
      </p:sp>
      <p:pic>
        <p:nvPicPr>
          <p:cNvPr id="29698" name="Picture 2" descr="http://www.senate.gov/artandhistory/history/resources/graphic/xlarge/official-photo-of-110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4191000" cy="3143250"/>
          </a:xfrm>
          <a:prstGeom prst="rect">
            <a:avLst/>
          </a:prstGeom>
          <a:noFill/>
        </p:spPr>
      </p:pic>
      <p:pic>
        <p:nvPicPr>
          <p:cNvPr id="29700" name="Picture 4" descr="http://www.dailypolitical.com/wp-content/uploads/2011/03/US-House-of-Representati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4638675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Becomes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Mr. Smith</a:t>
            </a:r>
            <a:endParaRPr lang="en-US" dirty="0" smtClean="0"/>
          </a:p>
          <a:p>
            <a:r>
              <a:rPr lang="en-US" smtClean="0">
                <a:hlinkClick r:id="rId3"/>
              </a:rPr>
              <a:t>YouTube - Schoolhouse Rock- How a Bill Becomes a Law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8793"/>
            <a:ext cx="7096287" cy="661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Congressional Leadership and Committee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congressional leadership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committee hearing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hearing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US Senate Committee on Health, Education, Labor, &amp; Pensions: Hearings - Hearing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Filibuster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filibuster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Senators</a:t>
            </a:r>
            <a:endParaRPr lang="en-US" dirty="0"/>
          </a:p>
        </p:txBody>
      </p:sp>
      <p:pic>
        <p:nvPicPr>
          <p:cNvPr id="31746" name="Picture 2" descr="http://metroland.typepad.com/.a/6a00d83451902d69e2013488886937970c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3429000" cy="4191000"/>
          </a:xfrm>
          <a:prstGeom prst="rect">
            <a:avLst/>
          </a:prstGeom>
          <a:noFill/>
        </p:spPr>
      </p:pic>
      <p:pic>
        <p:nvPicPr>
          <p:cNvPr id="31748" name="Picture 4" descr="http://metroland.typepad.com/.a/6a00d83451902d69e201348888697b970c-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438400"/>
            <a:ext cx="3504372" cy="42796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16002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Charles “Chuck” Schumer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1524000"/>
            <a:ext cx="2765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Kirsten </a:t>
            </a:r>
            <a:r>
              <a:rPr lang="en-US" sz="2800" b="1" dirty="0" err="1" smtClean="0"/>
              <a:t>Gillibrand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Representative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Tom </a:t>
            </a:r>
            <a:r>
              <a:rPr lang="en-US" b="1" dirty="0" err="1" smtClean="0"/>
              <a:t>Suozzi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22530" name="AutoShape 2" descr="Image result for tom suozz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Image result for tom suozz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4152898" cy="415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Apportionment for 109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Congress (2013-14)</a:t>
            </a:r>
            <a:endParaRPr lang="en-US" sz="2800" b="1" dirty="0"/>
          </a:p>
        </p:txBody>
      </p:sp>
      <p:pic>
        <p:nvPicPr>
          <p:cNvPr id="35842" name="Picture 2" descr="http://upload.wikimedia.org/wikipedia/commons/thumb/a/a4/2010_census_reapportionment.svg/600px-2010_census_reapportionment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775" y="1524000"/>
            <a:ext cx="7729166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143000"/>
            <a:ext cx="5410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 of determining how many representatives each state receives.  Takes place every 10 years after a CENSUS is conducted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457200"/>
            <a:ext cx="3966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Reapportionment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28194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Redistricting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5814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 of redrawing Congressional Districts every ten years to take into account population shifts and changes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ensus.gov/population/cen2000/map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136525"/>
            <a:ext cx="6896100" cy="5514975"/>
          </a:xfrm>
          <a:prstGeom prst="rect">
            <a:avLst/>
          </a:prstGeom>
          <a:noFill/>
        </p:spPr>
      </p:pic>
      <p:pic>
        <p:nvPicPr>
          <p:cNvPr id="3" name="MSj04378830000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Map of New York's congressional districts from 2013 to present.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62000"/>
            <a:ext cx="67818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304800"/>
            <a:ext cx="603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Congressional Districts as a Result of 2010 Census (2013-2022)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mployees.oneonta.edu/keelgl/cong%20district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25830"/>
            <a:ext cx="8239125" cy="5932170"/>
          </a:xfrm>
          <a:prstGeom prst="rect">
            <a:avLst/>
          </a:prstGeom>
          <a:noFill/>
        </p:spPr>
      </p:pic>
      <p:pic>
        <p:nvPicPr>
          <p:cNvPr id="3" name="MSj04416960000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762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Congressional Districts as a Result of 2000 Census (2003-2012)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292</Words>
  <Application>Microsoft Office PowerPoint</Application>
  <PresentationFormat>On-screen Show (4:3)</PresentationFormat>
  <Paragraphs>75</Paragraphs>
  <Slides>25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CONGRESS</vt:lpstr>
      <vt:lpstr>Which House is which?</vt:lpstr>
      <vt:lpstr>Your Senators</vt:lpstr>
      <vt:lpstr>Your Representative</vt:lpstr>
      <vt:lpstr>Apportionment for 109th Congress (2013-14)</vt:lpstr>
      <vt:lpstr>Slide 6</vt:lpstr>
      <vt:lpstr>Slide 7</vt:lpstr>
      <vt:lpstr>Slide 8</vt:lpstr>
      <vt:lpstr>Slide 9</vt:lpstr>
      <vt:lpstr>Slide 10</vt:lpstr>
      <vt:lpstr>H.W. find the following info</vt:lpstr>
      <vt:lpstr>Homework</vt:lpstr>
      <vt:lpstr>X=5,000 Residents each district should have 30,000 residents</vt:lpstr>
      <vt:lpstr>10 Years later  X=5,000 Residents each district should have 35,000 residents</vt:lpstr>
      <vt:lpstr>Draw 8 districts (5 letters per district)</vt:lpstr>
      <vt:lpstr>Draw 8 districts so that Democrats win in 6 districts </vt:lpstr>
      <vt:lpstr>Draw 8 districts so that Republicans win in 6 districts </vt:lpstr>
      <vt:lpstr>Slide 18</vt:lpstr>
      <vt:lpstr>Slide 19</vt:lpstr>
      <vt:lpstr>Bill Becomes Law</vt:lpstr>
      <vt:lpstr>Slide 21</vt:lpstr>
      <vt:lpstr>Congressional Leadership and Committee System</vt:lpstr>
      <vt:lpstr>Committee hearing</vt:lpstr>
      <vt:lpstr>Filibuster</vt:lpstr>
      <vt:lpstr>Slide 25</vt:lpstr>
    </vt:vector>
  </TitlesOfParts>
  <Company>GNPS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</dc:title>
  <dc:creator>GNPS</dc:creator>
  <cp:lastModifiedBy>tmadd0829</cp:lastModifiedBy>
  <cp:revision>61</cp:revision>
  <dcterms:created xsi:type="dcterms:W3CDTF">2010-02-03T14:35:34Z</dcterms:created>
  <dcterms:modified xsi:type="dcterms:W3CDTF">2018-11-13T14:52:23Z</dcterms:modified>
</cp:coreProperties>
</file>