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0" r:id="rId4"/>
    <p:sldId id="262" r:id="rId5"/>
    <p:sldId id="263" r:id="rId6"/>
    <p:sldId id="261" r:id="rId7"/>
    <p:sldId id="258" r:id="rId8"/>
    <p:sldId id="257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0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42DD37-9808-42C6-AEFF-1B3B60844458}" type="datetimeFigureOut">
              <a:rPr lang="en-US" smtClean="0"/>
              <a:pPr/>
              <a:t>11/1/2018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2B1727-6F51-4F69-A141-18A7E820E87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adage.com/article/media/watch-disturbing-trump-ad-calls-dems-complicit-murders/312029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opensecrets.org/pacs/superpacs.php?cycle=2018" TargetMode="External"/><Relationship Id="rId2" Type="http://schemas.openxmlformats.org/officeDocument/2006/relationships/hyperlink" Target="https://www.opensecrets.org/pacs/toppacs.php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://www.pbs.org/pov/darkmoney/video-darkmoney/" TargetMode="Externa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opensecrets.org/pres16" TargetMode="External"/><Relationship Id="rId2" Type="http://schemas.openxmlformats.org/officeDocument/2006/relationships/hyperlink" Target="http://www.opensecrets.org/pres12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lbertnation.com/the-colbert-report-videos/398531/september-29-2011/colbert-super-pac---trevor-potter---stephen-s-shell-corporation" TargetMode="External"/><Relationship Id="rId2" Type="http://schemas.openxmlformats.org/officeDocument/2006/relationships/hyperlink" Target="http://www.colbertnation.com/the-colbert-report-videos/382014/april-14-2011/colbert-super-pac---trevor-potter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lbertnation.com/the-colbert-report-videos/405889/january-12-2012/indecision-2012---colbert-super-pac---coordination-resolution-with-jon-stewart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CAMPAIGN FINANCE</a:t>
            </a:r>
            <a:endParaRPr lang="en-US" dirty="0"/>
          </a:p>
        </p:txBody>
      </p:sp>
      <p:pic>
        <p:nvPicPr>
          <p:cNvPr id="5122" name="Picture 2" descr="Image result for pile of mon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8599" y="1143000"/>
            <a:ext cx="8927197" cy="533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Immigration ad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https://adage.com/article/media/watch-disturbing-trump-ad-calls-dems-complicit-murders/312029</a:t>
            </a:r>
            <a:r>
              <a:rPr lang="en-US" dirty="0" smtClean="0">
                <a:hlinkClick r:id="rId2"/>
              </a:rPr>
              <a:t>/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>
                <a:hlinkClick r:id="rId2"/>
              </a:rPr>
              <a:t>Political Action Committee (PAC) </a:t>
            </a:r>
            <a:r>
              <a:rPr lang="en-US" dirty="0" smtClean="0"/>
              <a:t>– group organized by industry, company, unions, and other organizations that collect money to give to campaigns</a:t>
            </a:r>
          </a:p>
          <a:p>
            <a:r>
              <a:rPr lang="en-US" dirty="0" err="1" smtClean="0">
                <a:hlinkClick r:id="rId3"/>
              </a:rPr>
              <a:t>SuperPAC</a:t>
            </a:r>
            <a:r>
              <a:rPr lang="en-US" dirty="0" smtClean="0"/>
              <a:t> – a not for profit group that is organized to support a particular candidate or issue.  People can give unlimited amounts of money and they can spend unlimited amounts on advertising as long as they do not coordinate with the candidate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4873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Types of Money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533400"/>
            <a:ext cx="6477000" cy="6324600"/>
          </a:xfrm>
        </p:spPr>
        <p:txBody>
          <a:bodyPr>
            <a:normAutofit fontScale="62500" lnSpcReduction="2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Hard money</a:t>
            </a:r>
          </a:p>
          <a:p>
            <a:pPr lvl="1"/>
            <a:r>
              <a:rPr lang="en-US" sz="3600" dirty="0" smtClean="0"/>
              <a:t>Directly given to candidate and used in campaign</a:t>
            </a:r>
          </a:p>
          <a:p>
            <a:pPr lvl="2"/>
            <a:r>
              <a:rPr lang="en-US" sz="3600" dirty="0" smtClean="0"/>
              <a:t>Limits imposed by federal law</a:t>
            </a:r>
          </a:p>
          <a:p>
            <a:pPr lvl="2">
              <a:buNone/>
            </a:pPr>
            <a:endParaRPr lang="en-US" sz="2800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Soft money </a:t>
            </a:r>
          </a:p>
          <a:p>
            <a:pPr lvl="1"/>
            <a:r>
              <a:rPr lang="en-US" sz="3600" dirty="0" smtClean="0"/>
              <a:t>no limits on contribution. </a:t>
            </a:r>
          </a:p>
          <a:p>
            <a:pPr lvl="1"/>
            <a:r>
              <a:rPr lang="en-US" sz="3600" dirty="0" smtClean="0"/>
              <a:t>can come from individuals and political action committees, and corporation</a:t>
            </a:r>
          </a:p>
          <a:p>
            <a:pPr lvl="1"/>
            <a:r>
              <a:rPr lang="en-US" sz="3600" dirty="0" smtClean="0"/>
              <a:t>can only be used for "party-building activities" such as advocating the passage of a law and voter registration, and not for advocating a particular candidate in an election.</a:t>
            </a:r>
          </a:p>
          <a:p>
            <a:pPr lvl="1">
              <a:buNone/>
            </a:pPr>
            <a:endParaRPr lang="en-US" dirty="0" smtClean="0"/>
          </a:p>
          <a:p>
            <a:r>
              <a:rPr lang="en-US" b="1" dirty="0" smtClean="0">
                <a:solidFill>
                  <a:srgbClr val="C00000"/>
                </a:solidFill>
              </a:rPr>
              <a:t>Dark money</a:t>
            </a:r>
          </a:p>
          <a:p>
            <a:pPr lvl="1"/>
            <a:r>
              <a:rPr lang="en-US" sz="3600" dirty="0" smtClean="0"/>
              <a:t>Contribution in which the source is not known –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pic>
        <p:nvPicPr>
          <p:cNvPr id="1026" name="Picture 2" descr="Image result for 1,000 dollar bill"/>
          <p:cNvPicPr>
            <a:picLocks noChangeAspect="1" noChangeArrowheads="1"/>
          </p:cNvPicPr>
          <p:nvPr/>
        </p:nvPicPr>
        <p:blipFill>
          <a:blip r:embed="rId2" cstate="print"/>
          <a:srcRect l="4791" t="9129" r="4946" b="4783"/>
          <a:stretch>
            <a:fillRect/>
          </a:stretch>
        </p:blipFill>
        <p:spPr bwMode="auto">
          <a:xfrm rot="16200000">
            <a:off x="5047989" y="2304789"/>
            <a:ext cx="5486401" cy="270562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Supreme Court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Citizens United vs. F.E.C. and  </a:t>
            </a:r>
            <a:r>
              <a:rPr lang="en-US" i="1" dirty="0" smtClean="0"/>
              <a:t>SpeechNow.org v. FEC</a:t>
            </a:r>
            <a:r>
              <a:rPr lang="en-US" dirty="0" smtClean="0"/>
              <a:t>. </a:t>
            </a:r>
          </a:p>
          <a:p>
            <a:pPr lvl="1"/>
            <a:r>
              <a:rPr lang="en-US" dirty="0" smtClean="0"/>
              <a:t>Declared section of 2002 Campaign finance law unconstitutional</a:t>
            </a:r>
          </a:p>
          <a:p>
            <a:pPr lvl="1"/>
            <a:r>
              <a:rPr lang="en-US" dirty="0" smtClean="0"/>
              <a:t>Said groups can advocate on behalf of a candidate up until election day as long as not coordinating with the candidate</a:t>
            </a:r>
          </a:p>
          <a:p>
            <a:pPr lvl="1"/>
            <a:r>
              <a:rPr lang="en-US" dirty="0" smtClean="0"/>
              <a:t>Money = speech</a:t>
            </a:r>
          </a:p>
          <a:p>
            <a:pPr lvl="1"/>
            <a:r>
              <a:rPr lang="en-US" dirty="0" smtClean="0"/>
              <a:t>Led to expansion of groups known as </a:t>
            </a:r>
            <a:r>
              <a:rPr lang="en-US" dirty="0" err="1" smtClean="0"/>
              <a:t>SuperPacs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SuperPAC</a:t>
            </a:r>
            <a:r>
              <a:rPr lang="en-US" dirty="0" smtClean="0"/>
              <a:t> v. Dark Money Groups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b="1" dirty="0" smtClean="0"/>
              <a:t>Super PAC</a:t>
            </a:r>
          </a:p>
          <a:p>
            <a:pPr lvl="1"/>
            <a:r>
              <a:rPr lang="en-US" dirty="0" smtClean="0"/>
              <a:t>Regulated by FEC</a:t>
            </a:r>
          </a:p>
          <a:p>
            <a:pPr lvl="1"/>
            <a:r>
              <a:rPr lang="en-US" dirty="0" smtClean="0"/>
              <a:t>Can take unlimited contributions and spend unlimited amounts of money</a:t>
            </a:r>
          </a:p>
          <a:p>
            <a:pPr lvl="1"/>
            <a:r>
              <a:rPr lang="en-US" dirty="0" smtClean="0"/>
              <a:t>Must disclose donors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b="1" dirty="0" smtClean="0"/>
              <a:t>Dark Money Groups</a:t>
            </a:r>
          </a:p>
          <a:p>
            <a:pPr lvl="1"/>
            <a:r>
              <a:rPr lang="en-US" dirty="0" smtClean="0"/>
              <a:t>Majority of activities cannot involve election campaigns</a:t>
            </a:r>
          </a:p>
          <a:p>
            <a:pPr lvl="1"/>
            <a:r>
              <a:rPr lang="en-US" dirty="0" smtClean="0"/>
              <a:t>Can raise unlimited $ and spend unlimited $</a:t>
            </a:r>
          </a:p>
          <a:p>
            <a:pPr lvl="1"/>
            <a:r>
              <a:rPr lang="en-US" dirty="0" smtClean="0"/>
              <a:t>Not required to disclose donors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  <p:bldP spid="6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/>
              </a:rPr>
              <a:t>Dark Money - film</a:t>
            </a:r>
            <a:endParaRPr lang="en-US" dirty="0"/>
          </a:p>
        </p:txBody>
      </p:sp>
      <p:pic>
        <p:nvPicPr>
          <p:cNvPr id="18434" name="Picture 2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4800" y="1447800"/>
            <a:ext cx="8229600" cy="5109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Contributions to Campaigns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>
                <a:hlinkClick r:id="rId2"/>
              </a:rPr>
              <a:t>2012 campaign - Banking </a:t>
            </a:r>
            <a:r>
              <a:rPr lang="en-US" dirty="0" smtClean="0">
                <a:hlinkClick r:id="rId2"/>
              </a:rPr>
              <a:t>on Becoming President | </a:t>
            </a:r>
            <a:r>
              <a:rPr lang="en-US" dirty="0" err="1" smtClean="0">
                <a:hlinkClick r:id="rId2"/>
              </a:rPr>
              <a:t>OpenSecrets</a:t>
            </a:r>
            <a:endParaRPr lang="en-US" dirty="0" smtClean="0"/>
          </a:p>
          <a:p>
            <a:r>
              <a:rPr lang="en-US" dirty="0" smtClean="0">
                <a:hlinkClick r:id="rId3"/>
              </a:rPr>
              <a:t>2016 campaign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PACS and SUPER PACS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>
                <a:hlinkClick r:id="rId2"/>
              </a:rPr>
              <a:t>Colbert and Trevor Potter form Super Pac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3"/>
              </a:rPr>
              <a:t>Colbert a-+</a:t>
            </a:r>
            <a:r>
              <a:rPr lang="en-US" dirty="0" err="1" smtClean="0">
                <a:hlinkClick r:id="rId3"/>
              </a:rPr>
              <a:t>nd</a:t>
            </a:r>
            <a:r>
              <a:rPr lang="en-US" dirty="0" smtClean="0">
                <a:hlinkClick r:id="rId3"/>
              </a:rPr>
              <a:t> Potter shell game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4"/>
              </a:rPr>
              <a:t>Jon </a:t>
            </a:r>
            <a:r>
              <a:rPr lang="en-US" dirty="0" err="1" smtClean="0">
                <a:hlinkClick r:id="rId4"/>
              </a:rPr>
              <a:t>stewart</a:t>
            </a:r>
            <a:r>
              <a:rPr lang="en-US" dirty="0" smtClean="0">
                <a:hlinkClick r:id="rId4"/>
              </a:rPr>
              <a:t> handed control of </a:t>
            </a:r>
            <a:r>
              <a:rPr lang="en-US" dirty="0" err="1" smtClean="0">
                <a:hlinkClick r:id="rId4"/>
              </a:rPr>
              <a:t>superpac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Propaganda and Political Campaign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dirty="0" smtClean="0"/>
              <a:t>Tactics</a:t>
            </a:r>
          </a:p>
          <a:p>
            <a:pPr lvl="1"/>
            <a:r>
              <a:rPr lang="en-US" dirty="0" smtClean="0"/>
              <a:t>Name Calling</a:t>
            </a:r>
          </a:p>
          <a:p>
            <a:pPr lvl="1"/>
            <a:r>
              <a:rPr lang="en-US" dirty="0" smtClean="0"/>
              <a:t>Glittering Generalities</a:t>
            </a:r>
          </a:p>
          <a:p>
            <a:pPr lvl="1"/>
            <a:r>
              <a:rPr lang="en-US" dirty="0" smtClean="0"/>
              <a:t>Transfer</a:t>
            </a:r>
          </a:p>
          <a:p>
            <a:pPr lvl="1"/>
            <a:r>
              <a:rPr lang="en-US" dirty="0" smtClean="0"/>
              <a:t>Bandwagon</a:t>
            </a:r>
          </a:p>
          <a:p>
            <a:pPr lvl="1"/>
            <a:r>
              <a:rPr lang="en-US" dirty="0" smtClean="0"/>
              <a:t>Card Stacking</a:t>
            </a:r>
          </a:p>
          <a:p>
            <a:pPr lvl="1"/>
            <a:r>
              <a:rPr lang="en-US" dirty="0" smtClean="0"/>
              <a:t>Testimonial</a:t>
            </a:r>
          </a:p>
          <a:p>
            <a:pPr lvl="1"/>
            <a:r>
              <a:rPr lang="en-US" dirty="0" smtClean="0"/>
              <a:t>Plain Folks</a:t>
            </a:r>
          </a:p>
          <a:p>
            <a:pPr lvl="1"/>
            <a:r>
              <a:rPr lang="en-US" dirty="0" smtClean="0"/>
              <a:t>Repetition</a:t>
            </a:r>
          </a:p>
          <a:p>
            <a:pPr lvl="1"/>
            <a:r>
              <a:rPr lang="en-US" dirty="0" smtClean="0"/>
              <a:t>Either/or Fallacy</a:t>
            </a:r>
          </a:p>
          <a:p>
            <a:pPr lvl="1"/>
            <a:r>
              <a:rPr lang="en-US" dirty="0" smtClean="0"/>
              <a:t>Straw Man Fallacy</a:t>
            </a:r>
          </a:p>
          <a:p>
            <a:pPr lvl="1"/>
            <a:r>
              <a:rPr lang="en-US" dirty="0" smtClean="0"/>
              <a:t>Faulty cause and effect</a:t>
            </a:r>
          </a:p>
          <a:p>
            <a:pPr lvl="1"/>
            <a:r>
              <a:rPr lang="en-US" dirty="0" smtClean="0"/>
              <a:t>Appeal to authority</a:t>
            </a:r>
          </a:p>
          <a:p>
            <a:pPr lvl="1"/>
            <a:r>
              <a:rPr lang="en-US" dirty="0" smtClean="0"/>
              <a:t>Appeal to emotion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</TotalTime>
  <Words>287</Words>
  <Application>Microsoft Office PowerPoint</Application>
  <PresentationFormat>On-screen Show (4:3)</PresentationFormat>
  <Paragraphs>56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CAMPAIGN FINANCE</vt:lpstr>
      <vt:lpstr>PACs</vt:lpstr>
      <vt:lpstr>Types of Money</vt:lpstr>
      <vt:lpstr>Supreme Court</vt:lpstr>
      <vt:lpstr>SuperPAC v. Dark Money Groups</vt:lpstr>
      <vt:lpstr>Dark Money - film</vt:lpstr>
      <vt:lpstr>Contributions to Campaigns</vt:lpstr>
      <vt:lpstr>PACS and SUPER PACS</vt:lpstr>
      <vt:lpstr>Propaganda and Political Campaign</vt:lpstr>
      <vt:lpstr>Immigration ad</vt:lpstr>
    </vt:vector>
  </TitlesOfParts>
  <Company>GNPS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Administrator</dc:creator>
  <cp:lastModifiedBy>tmadd0829</cp:lastModifiedBy>
  <cp:revision>14</cp:revision>
  <dcterms:created xsi:type="dcterms:W3CDTF">2012-03-01T13:14:06Z</dcterms:created>
  <dcterms:modified xsi:type="dcterms:W3CDTF">2018-11-01T15:11:31Z</dcterms:modified>
</cp:coreProperties>
</file>