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0" r:id="rId5"/>
    <p:sldId id="280" r:id="rId6"/>
    <p:sldId id="281" r:id="rId7"/>
    <p:sldId id="264" r:id="rId8"/>
    <p:sldId id="263" r:id="rId9"/>
    <p:sldId id="284" r:id="rId10"/>
    <p:sldId id="283" r:id="rId11"/>
    <p:sldId id="266" r:id="rId12"/>
    <p:sldId id="268" r:id="rId13"/>
    <p:sldId id="267" r:id="rId14"/>
    <p:sldId id="282" r:id="rId15"/>
    <p:sldId id="291" r:id="rId16"/>
    <p:sldId id="275" r:id="rId17"/>
    <p:sldId id="276" r:id="rId18"/>
    <p:sldId id="292" r:id="rId19"/>
    <p:sldId id="302" r:id="rId20"/>
    <p:sldId id="274" r:id="rId21"/>
    <p:sldId id="285" r:id="rId22"/>
    <p:sldId id="301" r:id="rId23"/>
    <p:sldId id="293" r:id="rId24"/>
    <p:sldId id="270" r:id="rId25"/>
    <p:sldId id="261" r:id="rId26"/>
    <p:sldId id="286" r:id="rId27"/>
    <p:sldId id="288" r:id="rId28"/>
    <p:sldId id="294" r:id="rId29"/>
    <p:sldId id="271" r:id="rId30"/>
    <p:sldId id="287" r:id="rId31"/>
    <p:sldId id="273" r:id="rId32"/>
    <p:sldId id="297" r:id="rId33"/>
    <p:sldId id="295" r:id="rId34"/>
    <p:sldId id="303" r:id="rId35"/>
    <p:sldId id="278" r:id="rId36"/>
    <p:sldId id="296" r:id="rId37"/>
    <p:sldId id="272" r:id="rId38"/>
    <p:sldId id="298" r:id="rId39"/>
    <p:sldId id="289" r:id="rId40"/>
    <p:sldId id="277" r:id="rId41"/>
    <p:sldId id="300" r:id="rId42"/>
    <p:sldId id="299" r:id="rId43"/>
    <p:sldId id="290" r:id="rId44"/>
    <p:sldId id="30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3" d="100"/>
          <a:sy n="83" d="100"/>
        </p:scale>
        <p:origin x="-9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93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own 100 or more slaves</c:v>
                </c:pt>
                <c:pt idx="1">
                  <c:v>own 50-99 slaves</c:v>
                </c:pt>
                <c:pt idx="2">
                  <c:v>Own 20-49 slaves</c:v>
                </c:pt>
                <c:pt idx="3">
                  <c:v>Own 10-19 slaves</c:v>
                </c:pt>
                <c:pt idx="4">
                  <c:v>Own 5-9 slaves</c:v>
                </c:pt>
                <c:pt idx="5">
                  <c:v>Own 2-4 slaves</c:v>
                </c:pt>
                <c:pt idx="6">
                  <c:v>Own 1 slave</c:v>
                </c:pt>
                <c:pt idx="7">
                  <c:v>Own O slaves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1733</c:v>
                </c:pt>
                <c:pt idx="1">
                  <c:v>6196</c:v>
                </c:pt>
                <c:pt idx="2">
                  <c:v>29733</c:v>
                </c:pt>
                <c:pt idx="3">
                  <c:v>54595</c:v>
                </c:pt>
                <c:pt idx="4">
                  <c:v>80765</c:v>
                </c:pt>
                <c:pt idx="5">
                  <c:v>105683</c:v>
                </c:pt>
                <c:pt idx="6">
                  <c:v>68820</c:v>
                </c:pt>
                <c:pt idx="7">
                  <c:v>1300000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own 100 or more slaves</c:v>
                </c:pt>
                <c:pt idx="1">
                  <c:v>own 50-99 slaves</c:v>
                </c:pt>
                <c:pt idx="2">
                  <c:v>Own 20-49 slaves</c:v>
                </c:pt>
                <c:pt idx="3">
                  <c:v>Own 10-19 slaves</c:v>
                </c:pt>
                <c:pt idx="4">
                  <c:v>Own 5-9 slaves</c:v>
                </c:pt>
                <c:pt idx="5">
                  <c:v>Own 2-4 slaves</c:v>
                </c:pt>
                <c:pt idx="6">
                  <c:v>Own 1 slave</c:v>
                </c:pt>
                <c:pt idx="7">
                  <c:v>Own O slaves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own 100 or more slaves</c:v>
                </c:pt>
                <c:pt idx="1">
                  <c:v>own 50-99 slaves</c:v>
                </c:pt>
                <c:pt idx="2">
                  <c:v>Own 20-49 slaves</c:v>
                </c:pt>
                <c:pt idx="3">
                  <c:v>Own 10-19 slaves</c:v>
                </c:pt>
                <c:pt idx="4">
                  <c:v>Own 5-9 slaves</c:v>
                </c:pt>
                <c:pt idx="5">
                  <c:v>Own 2-4 slaves</c:v>
                </c:pt>
                <c:pt idx="6">
                  <c:v>Own 1 slave</c:v>
                </c:pt>
                <c:pt idx="7">
                  <c:v>Own O slaves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</c:ser>
        <c:axId val="249277824"/>
        <c:axId val="249279616"/>
      </c:barChart>
      <c:catAx>
        <c:axId val="249277824"/>
        <c:scaling>
          <c:orientation val="minMax"/>
        </c:scaling>
        <c:axPos val="l"/>
        <c:tickLblPos val="nextTo"/>
        <c:crossAx val="249279616"/>
        <c:crosses val="autoZero"/>
        <c:auto val="1"/>
        <c:lblAlgn val="ctr"/>
        <c:lblOffset val="100"/>
      </c:catAx>
      <c:valAx>
        <c:axId val="249279616"/>
        <c:scaling>
          <c:orientation val="minMax"/>
        </c:scaling>
        <c:axPos val="b"/>
        <c:majorGridlines/>
        <c:numFmt formatCode="#,##0" sourceLinked="1"/>
        <c:tickLblPos val="nextTo"/>
        <c:crossAx val="24927782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FCCF0-9D17-4479-A790-F161D3B98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F935D-7C4A-44DF-9094-BFAD3C312B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9A686-A7EB-4F8E-A568-FB29D5C7CD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005FF-B301-4A3E-A20E-BF676FB1E4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A86B7-BA81-47D4-BFEC-B85D66F58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AA947-898A-427B-B8B1-E6958D331A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565A9-FC32-4B76-9049-4413FBE3B3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08291-9B62-4E28-A5E6-8237ADBD1A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1B3F5-E97A-441B-A0FC-4A5A6BE8A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DD89E-B7E2-4931-ADBA-FB3917DAAA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ACF8E-7445-4F48-A59C-120325491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CC2396-3179-4815-9A5F-259F913B3D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pload.wikimedia.org/wikipedia/commons/1/1e/United_States_1819-03-1819-12.pn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l4BftXQhUk" TargetMode="External"/><Relationship Id="rId2" Type="http://schemas.openxmlformats.org/officeDocument/2006/relationships/hyperlink" Target="http://www.youtube.com/watch?v=bB_kbFAui-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so1YRQnpC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270towin.com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New_York" TargetMode="External"/><Relationship Id="rId3" Type="http://schemas.openxmlformats.org/officeDocument/2006/relationships/hyperlink" Target="http://en.wikipedia.org/wiki/Pennsylvania" TargetMode="External"/><Relationship Id="rId7" Type="http://schemas.openxmlformats.org/officeDocument/2006/relationships/hyperlink" Target="http://en.wikipedia.org/wiki/Rhode_Island" TargetMode="External"/><Relationship Id="rId2" Type="http://schemas.openxmlformats.org/officeDocument/2006/relationships/hyperlink" Target="http://en.wikipedia.org/wiki/Vermo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onnecticut" TargetMode="External"/><Relationship Id="rId5" Type="http://schemas.openxmlformats.org/officeDocument/2006/relationships/hyperlink" Target="http://en.wikipedia.org/wiki/New_Hampshire" TargetMode="External"/><Relationship Id="rId4" Type="http://schemas.openxmlformats.org/officeDocument/2006/relationships/hyperlink" Target="http://en.wikipedia.org/wiki/Massachusetts" TargetMode="External"/><Relationship Id="rId9" Type="http://schemas.openxmlformats.org/officeDocument/2006/relationships/hyperlink" Target="http://en.wikipedia.org/wiki/New_Jerse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8/89/Slave_sale_posterJPG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://media.maps.com/magellan/images/WRLH012-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113"/>
            <a:ext cx="8077200" cy="671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9/93/Nat_Turner_woodcut.jpg/200px-Nat_Turner_woodc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00326"/>
            <a:ext cx="5562600" cy="47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.about.com/d/womenshistory/1/0/j/7/tubman2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1252" y="1828800"/>
            <a:ext cx="3328147" cy="5029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Harriet Tubman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towe2.jpg (134511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19200"/>
            <a:ext cx="4229100" cy="529976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Harriet Beecher Stowe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556260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3" action="ppaction://hlinksldjump"/>
              </a:rPr>
              <a:t>fsa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illiam Lloyd Garri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02698"/>
            <a:ext cx="4038600" cy="5064803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Lloyd Garrison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s.cornell.edu/nystrom/images/Antietam/mediafiles/l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04737"/>
            <a:ext cx="7021394" cy="4410314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Brown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0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upload.wikimedia.org/wikipedia/en/7/7d/Freeandslavestat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543" y="533400"/>
            <a:ext cx="6673453" cy="4495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1" y="51816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What time period in American history is shown?</a:t>
            </a:r>
          </a:p>
          <a:p>
            <a:pPr>
              <a:buFontTx/>
              <a:buChar char="-"/>
            </a:pPr>
            <a:r>
              <a:rPr lang="en-US" dirty="0" smtClean="0"/>
              <a:t> What do the different colors represent?</a:t>
            </a:r>
          </a:p>
          <a:p>
            <a:pPr>
              <a:buFontTx/>
              <a:buChar char="-"/>
            </a:pPr>
            <a:r>
              <a:rPr lang="en-US" dirty="0" smtClean="0"/>
              <a:t>Why would the situation shown lead to disputes within the United States?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Compromise of 1850</a:t>
            </a:r>
            <a:endParaRPr lang="en-US" dirty="0"/>
          </a:p>
        </p:txBody>
      </p:sp>
      <p:pic>
        <p:nvPicPr>
          <p:cNvPr id="30722" name="Picture 2" descr="http://spartans.sstx.org/~ssallee/Apfornet/map1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47825"/>
            <a:ext cx="5715000" cy="5210175"/>
          </a:xfrm>
          <a:prstGeom prst="rect">
            <a:avLst/>
          </a:prstGeom>
          <a:noFill/>
        </p:spPr>
      </p:pic>
      <p:sp>
        <p:nvSpPr>
          <p:cNvPr id="4" name="SMARTInkAnnotation23"/>
          <p:cNvSpPr/>
          <p:nvPr/>
        </p:nvSpPr>
        <p:spPr>
          <a:xfrm>
            <a:off x="3383094" y="4196953"/>
            <a:ext cx="8941" cy="1"/>
          </a:xfrm>
          <a:custGeom>
            <a:avLst/>
            <a:gdLst/>
            <a:ahLst/>
            <a:cxnLst/>
            <a:rect l="0" t="0" r="0" b="0"/>
            <a:pathLst>
              <a:path w="8941" h="1">
                <a:moveTo>
                  <a:pt x="0" y="0"/>
                </a:moveTo>
                <a:lnTo>
                  <a:pt x="89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United States 1819-03-1819-1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95450"/>
            <a:ext cx="7620000" cy="51625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in 1819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Dispute over spread of slavery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northerners opposed slavery on moral grounds</a:t>
            </a:r>
          </a:p>
          <a:p>
            <a:r>
              <a:rPr lang="en-US" dirty="0" smtClean="0"/>
              <a:t>Concern of both north and south was over balance of power in the United States Senate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b/b7/United_States_1819-12-18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042952" cy="476807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United States in 1819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African Slave Trade</a:t>
            </a:r>
          </a:p>
        </p:txBody>
      </p:sp>
      <p:pic>
        <p:nvPicPr>
          <p:cNvPr id="6149" name="Picture 5" descr="http://www.bbc.co.uk/religion/religions/christianity/people/images/slave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6550"/>
            <a:ext cx="8534400" cy="4903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Compromise</a:t>
            </a:r>
            <a:endParaRPr lang="en-US" dirty="0"/>
          </a:p>
        </p:txBody>
      </p:sp>
      <p:pic>
        <p:nvPicPr>
          <p:cNvPr id="1026" name="Picture 2" descr="Missouri Compromise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8010525" cy="4810125"/>
          </a:xfrm>
          <a:prstGeom prst="rect">
            <a:avLst/>
          </a:prstGeom>
          <a:noFill/>
        </p:spPr>
      </p:pic>
      <p:sp>
        <p:nvSpPr>
          <p:cNvPr id="4" name="SMARTPenAnnotation0"/>
          <p:cNvSpPr/>
          <p:nvPr/>
        </p:nvSpPr>
        <p:spPr>
          <a:xfrm>
            <a:off x="5322093" y="3920132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26789" y="8930"/>
                </a:moveTo>
                <a:lnTo>
                  <a:pt x="9071" y="8930"/>
                </a:lnTo>
                <a:lnTo>
                  <a:pt x="9024" y="7938"/>
                </a:lnTo>
                <a:lnTo>
                  <a:pt x="8931" y="109"/>
                </a:lnTo>
                <a:lnTo>
                  <a:pt x="893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PenAnnotation2"/>
          <p:cNvSpPr/>
          <p:nvPr/>
        </p:nvSpPr>
        <p:spPr>
          <a:xfrm>
            <a:off x="4616648" y="2589609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17859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PenAnnotation3"/>
          <p:cNvSpPr/>
          <p:nvPr/>
        </p:nvSpPr>
        <p:spPr>
          <a:xfrm>
            <a:off x="4616648" y="2607468"/>
            <a:ext cx="51687" cy="8928"/>
          </a:xfrm>
          <a:custGeom>
            <a:avLst/>
            <a:gdLst/>
            <a:ahLst/>
            <a:cxnLst/>
            <a:rect l="0" t="0" r="0" b="0"/>
            <a:pathLst>
              <a:path w="51687" h="8928">
                <a:moveTo>
                  <a:pt x="17859" y="0"/>
                </a:moveTo>
                <a:lnTo>
                  <a:pt x="0" y="0"/>
                </a:lnTo>
                <a:lnTo>
                  <a:pt x="9481" y="4741"/>
                </a:lnTo>
                <a:lnTo>
                  <a:pt x="14258" y="6137"/>
                </a:lnTo>
                <a:lnTo>
                  <a:pt x="19427" y="7068"/>
                </a:lnTo>
                <a:lnTo>
                  <a:pt x="24858" y="7689"/>
                </a:lnTo>
                <a:lnTo>
                  <a:pt x="29471" y="8103"/>
                </a:lnTo>
                <a:lnTo>
                  <a:pt x="33537" y="8378"/>
                </a:lnTo>
                <a:lnTo>
                  <a:pt x="37241" y="8562"/>
                </a:lnTo>
                <a:lnTo>
                  <a:pt x="44002" y="8766"/>
                </a:lnTo>
                <a:lnTo>
                  <a:pt x="51686" y="8898"/>
                </a:lnTo>
                <a:lnTo>
                  <a:pt x="50091" y="8915"/>
                </a:lnTo>
                <a:lnTo>
                  <a:pt x="36242" y="8927"/>
                </a:lnTo>
                <a:lnTo>
                  <a:pt x="30115" y="7936"/>
                </a:lnTo>
                <a:lnTo>
                  <a:pt x="23054" y="6283"/>
                </a:lnTo>
                <a:lnTo>
                  <a:pt x="23" y="6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Missouri Compromise</a:t>
            </a:r>
            <a:endParaRPr lang="en-US" dirty="0"/>
          </a:p>
        </p:txBody>
      </p:sp>
      <p:pic>
        <p:nvPicPr>
          <p:cNvPr id="5" name="Picture 2" descr="Missouri Compromise Ma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5800" y="2894694"/>
            <a:ext cx="3810000" cy="2287812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Missouri admitted as a slave state</a:t>
            </a:r>
          </a:p>
          <a:p>
            <a:r>
              <a:rPr lang="en-US" dirty="0" smtClean="0"/>
              <a:t>Maine – Free State</a:t>
            </a:r>
          </a:p>
          <a:p>
            <a:endParaRPr lang="en-US" dirty="0" smtClean="0"/>
          </a:p>
          <a:p>
            <a:r>
              <a:rPr lang="en-US" dirty="0" smtClean="0"/>
              <a:t>Territory north of 36 30 latitude in LA Purchase – FREE</a:t>
            </a:r>
          </a:p>
          <a:p>
            <a:r>
              <a:rPr lang="en-US" dirty="0" smtClean="0"/>
              <a:t>South of line - SLAVE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e/e2/United_States_1849-18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496018" cy="5751805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dirty="0" smtClean="0"/>
              <a:t>U.S. in 1849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California applied for admission as a free state</a:t>
            </a:r>
          </a:p>
          <a:p>
            <a:pPr lvl="1">
              <a:buNone/>
            </a:pPr>
            <a:r>
              <a:rPr lang="en-US" dirty="0" smtClean="0"/>
              <a:t>    (opposed by south)</a:t>
            </a:r>
          </a:p>
          <a:p>
            <a:pPr lvl="1">
              <a:buFontTx/>
              <a:buChar char="-"/>
            </a:pPr>
            <a:r>
              <a:rPr lang="en-US" dirty="0" smtClean="0"/>
              <a:t>What to do about slavery in territory acquired from Mexico (North proposed it be closed to slavery</a:t>
            </a:r>
          </a:p>
          <a:p>
            <a:pPr lvl="1">
              <a:buFontTx/>
              <a:buChar char="-"/>
            </a:pPr>
            <a:r>
              <a:rPr lang="en-US" dirty="0" smtClean="0"/>
              <a:t>South was upset about underground railroad and numbers of escaped slaves</a:t>
            </a:r>
          </a:p>
          <a:p>
            <a:pPr lvl="1">
              <a:buFontTx/>
              <a:buChar char="-"/>
            </a:pPr>
            <a:r>
              <a:rPr lang="en-US" dirty="0" smtClean="0"/>
              <a:t>Northern abolitionists pushed for end to slavery in Washington D.C.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My Documents\My Pictures\undergroundrailr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995" y="152400"/>
            <a:ext cx="6700005" cy="655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culty.umf.maine.edu/~walters/web%20103/slave%20a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897" y="152400"/>
            <a:ext cx="9486897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95400"/>
            <a:ext cx="3810000" cy="4114800"/>
          </a:xfrm>
        </p:spPr>
        <p:txBody>
          <a:bodyPr/>
          <a:lstStyle/>
          <a:p>
            <a:r>
              <a:rPr lang="en-US" dirty="0" smtClean="0"/>
              <a:t>California – Free State</a:t>
            </a:r>
          </a:p>
          <a:p>
            <a:r>
              <a:rPr lang="en-US" dirty="0" smtClean="0"/>
              <a:t>Popular sovereignty in UT and NM territories</a:t>
            </a:r>
          </a:p>
          <a:p>
            <a:r>
              <a:rPr lang="en-US" dirty="0" smtClean="0"/>
              <a:t>Strict Fugitive Slave Act</a:t>
            </a:r>
          </a:p>
          <a:p>
            <a:r>
              <a:rPr lang="en-US" dirty="0" smtClean="0"/>
              <a:t>Slave Trade (but not slavery) abolished in D.C.</a:t>
            </a:r>
          </a:p>
          <a:p>
            <a:endParaRPr lang="en-US" dirty="0" smtClean="0"/>
          </a:p>
        </p:txBody>
      </p:sp>
      <p:pic>
        <p:nvPicPr>
          <p:cNvPr id="6" name="Picture 2" descr="http://spartans.sstx.org/~ssallee/Apfornet/map18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1" y="928370"/>
            <a:ext cx="5334000" cy="4862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Do Now:  </a:t>
            </a:r>
          </a:p>
          <a:p>
            <a:r>
              <a:rPr lang="en-US" dirty="0" smtClean="0"/>
              <a:t>Give an example of what you think is an “unjust” law passed recently or in the past.</a:t>
            </a:r>
          </a:p>
          <a:p>
            <a:r>
              <a:rPr lang="en-US" dirty="0" smtClean="0"/>
              <a:t>What are the characteristics of an “unjust” law?</a:t>
            </a:r>
          </a:p>
          <a:p>
            <a:r>
              <a:rPr lang="en-US" dirty="0" smtClean="0"/>
              <a:t>What actions did people take or have they taken in trying to change the law </a:t>
            </a:r>
            <a:r>
              <a:rPr lang="en-US" smtClean="0"/>
              <a:t>you identified?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Collapse of Compromise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1/1b/Slave_kidnap_post_1851_boston.jpg/250px-Slave_kidnap_post_1851_bos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-162306"/>
            <a:ext cx="4743450" cy="702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.timeinc.net/time/daily/2007/0703/a_slavery_maryland_0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158" y="152400"/>
            <a:ext cx="5256118" cy="605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Fugitive Slave Act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Northern Officials forced to assist in capture of alleged fugitives</a:t>
            </a:r>
          </a:p>
          <a:p>
            <a:r>
              <a:rPr lang="en-US" sz="2400" dirty="0" smtClean="0"/>
              <a:t>Imprisonment for those who aided alleged fugitive</a:t>
            </a:r>
          </a:p>
          <a:p>
            <a:r>
              <a:rPr lang="en-US" sz="2400" dirty="0" smtClean="0"/>
              <a:t>No trial by jury or right to testify in self defense.</a:t>
            </a:r>
          </a:p>
          <a:p>
            <a:r>
              <a:rPr lang="en-US" sz="2400" dirty="0" smtClean="0"/>
              <a:t>Claim by slaveholder was enough to make arrest</a:t>
            </a:r>
          </a:p>
          <a:p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kshs.org/cool/graphics/runa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4097" y="1981200"/>
            <a:ext cx="4649904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response to </a:t>
            </a:r>
            <a:br>
              <a:rPr lang="en-US" dirty="0" smtClean="0"/>
            </a:br>
            <a:r>
              <a:rPr lang="en-US" dirty="0" smtClean="0"/>
              <a:t>Fugitive Slave act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Civil Disobedience</a:t>
            </a:r>
          </a:p>
          <a:p>
            <a:r>
              <a:rPr lang="en-US" dirty="0" smtClean="0"/>
              <a:t>Organizations formed to obstruct the law</a:t>
            </a:r>
          </a:p>
          <a:p>
            <a:r>
              <a:rPr lang="en-US" b="1" dirty="0" smtClean="0">
                <a:hlinkClick r:id="rId2" action="ppaction://hlinksldjump"/>
              </a:rPr>
              <a:t>Harriett Beecher Stowe – Uncle Tom’s Cabin</a:t>
            </a:r>
            <a:endParaRPr lang="en-US" b="1" dirty="0" smtClean="0"/>
          </a:p>
          <a:p>
            <a:r>
              <a:rPr lang="en-US" dirty="0" smtClean="0"/>
              <a:t>Passage of Personal Liberty Laws – Made it illegal to assist in the capture of escaped slaves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://upload.wikimedia.org/wikipedia/commons/thumb/1/1b/Slave_kidnap_post_1851_boston.jpg/250px-Slave_kidnap_post_1851_bosto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57813"/>
            <a:ext cx="3581207" cy="53001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:\My Documents\My Pictures\kansas-nebras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015977" cy="5116513"/>
          </a:xfrm>
          <a:prstGeom prst="rect">
            <a:avLst/>
          </a:prstGeom>
          <a:noFill/>
        </p:spPr>
      </p:pic>
      <p:sp>
        <p:nvSpPr>
          <p:cNvPr id="6" name="SMARTPenAnnotation6"/>
          <p:cNvSpPr/>
          <p:nvPr/>
        </p:nvSpPr>
        <p:spPr>
          <a:xfrm>
            <a:off x="4822031" y="2732484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>
            <a:solidFill>
              <a:srgbClr val="00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PenAnnotation8"/>
          <p:cNvSpPr/>
          <p:nvPr/>
        </p:nvSpPr>
        <p:spPr>
          <a:xfrm>
            <a:off x="1778510" y="3232546"/>
            <a:ext cx="163998" cy="303269"/>
          </a:xfrm>
          <a:custGeom>
            <a:avLst/>
            <a:gdLst/>
            <a:ahLst/>
            <a:cxnLst/>
            <a:rect l="0" t="0" r="0" b="0"/>
            <a:pathLst>
              <a:path w="163998" h="303269">
                <a:moveTo>
                  <a:pt x="69935" y="0"/>
                </a:moveTo>
                <a:lnTo>
                  <a:pt x="69935" y="20118"/>
                </a:lnTo>
                <a:lnTo>
                  <a:pt x="68943" y="23334"/>
                </a:lnTo>
                <a:lnTo>
                  <a:pt x="65194" y="29553"/>
                </a:lnTo>
                <a:lnTo>
                  <a:pt x="60821" y="38554"/>
                </a:lnTo>
                <a:lnTo>
                  <a:pt x="48025" y="67075"/>
                </a:lnTo>
                <a:lnTo>
                  <a:pt x="42430" y="80436"/>
                </a:lnTo>
                <a:lnTo>
                  <a:pt x="37708" y="92320"/>
                </a:lnTo>
                <a:lnTo>
                  <a:pt x="33567" y="103218"/>
                </a:lnTo>
                <a:lnTo>
                  <a:pt x="26838" y="117430"/>
                </a:lnTo>
                <a:lnTo>
                  <a:pt x="18384" y="133849"/>
                </a:lnTo>
                <a:lnTo>
                  <a:pt x="8778" y="151741"/>
                </a:lnTo>
                <a:lnTo>
                  <a:pt x="3367" y="163668"/>
                </a:lnTo>
                <a:lnTo>
                  <a:pt x="751" y="171620"/>
                </a:lnTo>
                <a:lnTo>
                  <a:pt x="0" y="176921"/>
                </a:lnTo>
                <a:lnTo>
                  <a:pt x="491" y="180456"/>
                </a:lnTo>
                <a:lnTo>
                  <a:pt x="1811" y="182812"/>
                </a:lnTo>
                <a:lnTo>
                  <a:pt x="3683" y="184382"/>
                </a:lnTo>
                <a:lnTo>
                  <a:pt x="6915" y="184437"/>
                </a:lnTo>
                <a:lnTo>
                  <a:pt x="11055" y="183482"/>
                </a:lnTo>
                <a:lnTo>
                  <a:pt x="15799" y="181852"/>
                </a:lnTo>
                <a:lnTo>
                  <a:pt x="20946" y="179774"/>
                </a:lnTo>
                <a:lnTo>
                  <a:pt x="26361" y="177397"/>
                </a:lnTo>
                <a:lnTo>
                  <a:pt x="31956" y="174819"/>
                </a:lnTo>
                <a:lnTo>
                  <a:pt x="37671" y="173101"/>
                </a:lnTo>
                <a:lnTo>
                  <a:pt x="43464" y="171955"/>
                </a:lnTo>
                <a:lnTo>
                  <a:pt x="49311" y="171192"/>
                </a:lnTo>
                <a:lnTo>
                  <a:pt x="56186" y="169691"/>
                </a:lnTo>
                <a:lnTo>
                  <a:pt x="63745" y="167698"/>
                </a:lnTo>
                <a:lnTo>
                  <a:pt x="71762" y="165377"/>
                </a:lnTo>
                <a:lnTo>
                  <a:pt x="79090" y="164822"/>
                </a:lnTo>
                <a:lnTo>
                  <a:pt x="85960" y="165444"/>
                </a:lnTo>
                <a:lnTo>
                  <a:pt x="92525" y="166851"/>
                </a:lnTo>
                <a:lnTo>
                  <a:pt x="98885" y="167789"/>
                </a:lnTo>
                <a:lnTo>
                  <a:pt x="105110" y="168414"/>
                </a:lnTo>
                <a:lnTo>
                  <a:pt x="111245" y="168831"/>
                </a:lnTo>
                <a:lnTo>
                  <a:pt x="117318" y="170101"/>
                </a:lnTo>
                <a:lnTo>
                  <a:pt x="123352" y="171939"/>
                </a:lnTo>
                <a:lnTo>
                  <a:pt x="129359" y="174158"/>
                </a:lnTo>
                <a:lnTo>
                  <a:pt x="134355" y="176629"/>
                </a:lnTo>
                <a:lnTo>
                  <a:pt x="138679" y="179269"/>
                </a:lnTo>
                <a:lnTo>
                  <a:pt x="142553" y="182020"/>
                </a:lnTo>
                <a:lnTo>
                  <a:pt x="146128" y="185839"/>
                </a:lnTo>
                <a:lnTo>
                  <a:pt x="149504" y="190369"/>
                </a:lnTo>
                <a:lnTo>
                  <a:pt x="152747" y="195374"/>
                </a:lnTo>
                <a:lnTo>
                  <a:pt x="154908" y="200695"/>
                </a:lnTo>
                <a:lnTo>
                  <a:pt x="156349" y="206226"/>
                </a:lnTo>
                <a:lnTo>
                  <a:pt x="157310" y="211898"/>
                </a:lnTo>
                <a:lnTo>
                  <a:pt x="158943" y="217664"/>
                </a:lnTo>
                <a:lnTo>
                  <a:pt x="161024" y="223493"/>
                </a:lnTo>
                <a:lnTo>
                  <a:pt x="163403" y="229362"/>
                </a:lnTo>
                <a:lnTo>
                  <a:pt x="163997" y="235260"/>
                </a:lnTo>
                <a:lnTo>
                  <a:pt x="163401" y="241176"/>
                </a:lnTo>
                <a:lnTo>
                  <a:pt x="162011" y="247105"/>
                </a:lnTo>
                <a:lnTo>
                  <a:pt x="160092" y="254033"/>
                </a:lnTo>
                <a:lnTo>
                  <a:pt x="155315" y="269670"/>
                </a:lnTo>
                <a:lnTo>
                  <a:pt x="152652" y="277014"/>
                </a:lnTo>
                <a:lnTo>
                  <a:pt x="149884" y="283895"/>
                </a:lnTo>
                <a:lnTo>
                  <a:pt x="147047" y="290467"/>
                </a:lnTo>
                <a:lnTo>
                  <a:pt x="144163" y="294847"/>
                </a:lnTo>
                <a:lnTo>
                  <a:pt x="141248" y="297769"/>
                </a:lnTo>
                <a:lnTo>
                  <a:pt x="138313" y="299715"/>
                </a:lnTo>
                <a:lnTo>
                  <a:pt x="135364" y="301013"/>
                </a:lnTo>
                <a:lnTo>
                  <a:pt x="132406" y="301879"/>
                </a:lnTo>
                <a:lnTo>
                  <a:pt x="125270" y="303268"/>
                </a:lnTo>
                <a:lnTo>
                  <a:pt x="124684" y="302390"/>
                </a:lnTo>
                <a:lnTo>
                  <a:pt x="123513" y="2946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PenAnnotation9"/>
          <p:cNvSpPr/>
          <p:nvPr/>
        </p:nvSpPr>
        <p:spPr>
          <a:xfrm>
            <a:off x="2071687" y="3375421"/>
            <a:ext cx="151806" cy="80312"/>
          </a:xfrm>
          <a:custGeom>
            <a:avLst/>
            <a:gdLst/>
            <a:ahLst/>
            <a:cxnLst/>
            <a:rect l="0" t="0" r="0" b="0"/>
            <a:pathLst>
              <a:path w="151806" h="80312">
                <a:moveTo>
                  <a:pt x="0" y="0"/>
                </a:moveTo>
                <a:lnTo>
                  <a:pt x="7688" y="23066"/>
                </a:lnTo>
                <a:lnTo>
                  <a:pt x="8102" y="26291"/>
                </a:lnTo>
                <a:lnTo>
                  <a:pt x="8378" y="30426"/>
                </a:lnTo>
                <a:lnTo>
                  <a:pt x="8685" y="39320"/>
                </a:lnTo>
                <a:lnTo>
                  <a:pt x="8821" y="46580"/>
                </a:lnTo>
                <a:lnTo>
                  <a:pt x="9849" y="50897"/>
                </a:lnTo>
                <a:lnTo>
                  <a:pt x="11527" y="55760"/>
                </a:lnTo>
                <a:lnTo>
                  <a:pt x="13638" y="60986"/>
                </a:lnTo>
                <a:lnTo>
                  <a:pt x="16037" y="65462"/>
                </a:lnTo>
                <a:lnTo>
                  <a:pt x="18629" y="69438"/>
                </a:lnTo>
                <a:lnTo>
                  <a:pt x="21349" y="73082"/>
                </a:lnTo>
                <a:lnTo>
                  <a:pt x="24155" y="75510"/>
                </a:lnTo>
                <a:lnTo>
                  <a:pt x="27017" y="77129"/>
                </a:lnTo>
                <a:lnTo>
                  <a:pt x="29918" y="78209"/>
                </a:lnTo>
                <a:lnTo>
                  <a:pt x="32844" y="78929"/>
                </a:lnTo>
                <a:lnTo>
                  <a:pt x="35786" y="79408"/>
                </a:lnTo>
                <a:lnTo>
                  <a:pt x="38740" y="79728"/>
                </a:lnTo>
                <a:lnTo>
                  <a:pt x="42694" y="79941"/>
                </a:lnTo>
                <a:lnTo>
                  <a:pt x="52379" y="80178"/>
                </a:lnTo>
                <a:lnTo>
                  <a:pt x="68988" y="80311"/>
                </a:lnTo>
                <a:lnTo>
                  <a:pt x="74765" y="79338"/>
                </a:lnTo>
                <a:lnTo>
                  <a:pt x="80601" y="77697"/>
                </a:lnTo>
                <a:lnTo>
                  <a:pt x="86476" y="75610"/>
                </a:lnTo>
                <a:lnTo>
                  <a:pt x="95354" y="73227"/>
                </a:lnTo>
                <a:lnTo>
                  <a:pt x="106233" y="70646"/>
                </a:lnTo>
                <a:lnTo>
                  <a:pt x="118447" y="67934"/>
                </a:lnTo>
                <a:lnTo>
                  <a:pt x="127582" y="66125"/>
                </a:lnTo>
                <a:lnTo>
                  <a:pt x="134664" y="64920"/>
                </a:lnTo>
                <a:lnTo>
                  <a:pt x="151805" y="6250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PenAnnotation10"/>
          <p:cNvSpPr/>
          <p:nvPr/>
        </p:nvSpPr>
        <p:spPr>
          <a:xfrm>
            <a:off x="2357437" y="3332712"/>
            <a:ext cx="133946" cy="176656"/>
          </a:xfrm>
          <a:custGeom>
            <a:avLst/>
            <a:gdLst/>
            <a:ahLst/>
            <a:cxnLst/>
            <a:rect l="0" t="0" r="0" b="0"/>
            <a:pathLst>
              <a:path w="133946" h="176656">
                <a:moveTo>
                  <a:pt x="0" y="132006"/>
                </a:moveTo>
                <a:lnTo>
                  <a:pt x="0" y="161563"/>
                </a:lnTo>
                <a:lnTo>
                  <a:pt x="0" y="154601"/>
                </a:lnTo>
                <a:lnTo>
                  <a:pt x="992" y="151038"/>
                </a:lnTo>
                <a:lnTo>
                  <a:pt x="2646" y="146679"/>
                </a:lnTo>
                <a:lnTo>
                  <a:pt x="4741" y="141788"/>
                </a:lnTo>
                <a:lnTo>
                  <a:pt x="8121" y="132574"/>
                </a:lnTo>
                <a:lnTo>
                  <a:pt x="28679" y="72513"/>
                </a:lnTo>
                <a:lnTo>
                  <a:pt x="31026" y="63571"/>
                </a:lnTo>
                <a:lnTo>
                  <a:pt x="32590" y="55625"/>
                </a:lnTo>
                <a:lnTo>
                  <a:pt x="33633" y="48343"/>
                </a:lnTo>
                <a:lnTo>
                  <a:pt x="35320" y="41504"/>
                </a:lnTo>
                <a:lnTo>
                  <a:pt x="37437" y="34961"/>
                </a:lnTo>
                <a:lnTo>
                  <a:pt x="39841" y="28614"/>
                </a:lnTo>
                <a:lnTo>
                  <a:pt x="42436" y="23390"/>
                </a:lnTo>
                <a:lnTo>
                  <a:pt x="45158" y="18916"/>
                </a:lnTo>
                <a:lnTo>
                  <a:pt x="47965" y="14941"/>
                </a:lnTo>
                <a:lnTo>
                  <a:pt x="50828" y="11299"/>
                </a:lnTo>
                <a:lnTo>
                  <a:pt x="53729" y="7878"/>
                </a:lnTo>
                <a:lnTo>
                  <a:pt x="56655" y="4606"/>
                </a:lnTo>
                <a:lnTo>
                  <a:pt x="60590" y="2424"/>
                </a:lnTo>
                <a:lnTo>
                  <a:pt x="65198" y="970"/>
                </a:lnTo>
                <a:lnTo>
                  <a:pt x="70254" y="0"/>
                </a:lnTo>
                <a:lnTo>
                  <a:pt x="74618" y="346"/>
                </a:lnTo>
                <a:lnTo>
                  <a:pt x="78518" y="1569"/>
                </a:lnTo>
                <a:lnTo>
                  <a:pt x="82111" y="3376"/>
                </a:lnTo>
                <a:lnTo>
                  <a:pt x="85499" y="5573"/>
                </a:lnTo>
                <a:lnTo>
                  <a:pt x="88749" y="8030"/>
                </a:lnTo>
                <a:lnTo>
                  <a:pt x="91908" y="10660"/>
                </a:lnTo>
                <a:lnTo>
                  <a:pt x="95007" y="14398"/>
                </a:lnTo>
                <a:lnTo>
                  <a:pt x="98064" y="18874"/>
                </a:lnTo>
                <a:lnTo>
                  <a:pt x="101095" y="23843"/>
                </a:lnTo>
                <a:lnTo>
                  <a:pt x="104108" y="30131"/>
                </a:lnTo>
                <a:lnTo>
                  <a:pt x="107108" y="37301"/>
                </a:lnTo>
                <a:lnTo>
                  <a:pt x="110101" y="45057"/>
                </a:lnTo>
                <a:lnTo>
                  <a:pt x="112096" y="53204"/>
                </a:lnTo>
                <a:lnTo>
                  <a:pt x="113426" y="61612"/>
                </a:lnTo>
                <a:lnTo>
                  <a:pt x="114313" y="70194"/>
                </a:lnTo>
                <a:lnTo>
                  <a:pt x="114904" y="78892"/>
                </a:lnTo>
                <a:lnTo>
                  <a:pt x="115298" y="87667"/>
                </a:lnTo>
                <a:lnTo>
                  <a:pt x="115852" y="111593"/>
                </a:lnTo>
                <a:lnTo>
                  <a:pt x="115930" y="118397"/>
                </a:lnTo>
                <a:lnTo>
                  <a:pt x="116974" y="124918"/>
                </a:lnTo>
                <a:lnTo>
                  <a:pt x="118663" y="131249"/>
                </a:lnTo>
                <a:lnTo>
                  <a:pt x="120780" y="137455"/>
                </a:lnTo>
                <a:lnTo>
                  <a:pt x="122192" y="144568"/>
                </a:lnTo>
                <a:lnTo>
                  <a:pt x="123133" y="152287"/>
                </a:lnTo>
                <a:lnTo>
                  <a:pt x="123761" y="160410"/>
                </a:lnTo>
                <a:lnTo>
                  <a:pt x="125171" y="165825"/>
                </a:lnTo>
                <a:lnTo>
                  <a:pt x="127104" y="169435"/>
                </a:lnTo>
                <a:lnTo>
                  <a:pt x="133945" y="17665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PenAnnotation13"/>
          <p:cNvSpPr/>
          <p:nvPr/>
        </p:nvSpPr>
        <p:spPr>
          <a:xfrm>
            <a:off x="3233788" y="3332264"/>
            <a:ext cx="157717" cy="237679"/>
          </a:xfrm>
          <a:custGeom>
            <a:avLst/>
            <a:gdLst/>
            <a:ahLst/>
            <a:cxnLst/>
            <a:rect l="0" t="0" r="0" b="0"/>
            <a:pathLst>
              <a:path w="157717" h="237679">
                <a:moveTo>
                  <a:pt x="7688" y="16368"/>
                </a:moveTo>
                <a:lnTo>
                  <a:pt x="7688" y="25849"/>
                </a:lnTo>
                <a:lnTo>
                  <a:pt x="6696" y="29634"/>
                </a:lnTo>
                <a:lnTo>
                  <a:pt x="2948" y="36486"/>
                </a:lnTo>
                <a:lnTo>
                  <a:pt x="620" y="42838"/>
                </a:lnTo>
                <a:lnTo>
                  <a:pt x="0" y="45921"/>
                </a:lnTo>
                <a:lnTo>
                  <a:pt x="578" y="48969"/>
                </a:lnTo>
                <a:lnTo>
                  <a:pt x="3867" y="55001"/>
                </a:lnTo>
                <a:lnTo>
                  <a:pt x="5990" y="60989"/>
                </a:lnTo>
                <a:lnTo>
                  <a:pt x="6556" y="63975"/>
                </a:lnTo>
                <a:lnTo>
                  <a:pt x="7925" y="65965"/>
                </a:lnTo>
                <a:lnTo>
                  <a:pt x="9831" y="67292"/>
                </a:lnTo>
                <a:lnTo>
                  <a:pt x="12093" y="68177"/>
                </a:lnTo>
                <a:lnTo>
                  <a:pt x="14593" y="67775"/>
                </a:lnTo>
                <a:lnTo>
                  <a:pt x="17253" y="66514"/>
                </a:lnTo>
                <a:lnTo>
                  <a:pt x="20018" y="64682"/>
                </a:lnTo>
                <a:lnTo>
                  <a:pt x="22853" y="62468"/>
                </a:lnTo>
                <a:lnTo>
                  <a:pt x="25735" y="60000"/>
                </a:lnTo>
                <a:lnTo>
                  <a:pt x="28650" y="57362"/>
                </a:lnTo>
                <a:lnTo>
                  <a:pt x="33569" y="51635"/>
                </a:lnTo>
                <a:lnTo>
                  <a:pt x="39824" y="43848"/>
                </a:lnTo>
                <a:lnTo>
                  <a:pt x="46972" y="34688"/>
                </a:lnTo>
                <a:lnTo>
                  <a:pt x="53721" y="27590"/>
                </a:lnTo>
                <a:lnTo>
                  <a:pt x="60205" y="21864"/>
                </a:lnTo>
                <a:lnTo>
                  <a:pt x="66512" y="17056"/>
                </a:lnTo>
                <a:lnTo>
                  <a:pt x="71709" y="13850"/>
                </a:lnTo>
                <a:lnTo>
                  <a:pt x="76165" y="11713"/>
                </a:lnTo>
                <a:lnTo>
                  <a:pt x="80129" y="10288"/>
                </a:lnTo>
                <a:lnTo>
                  <a:pt x="84755" y="8346"/>
                </a:lnTo>
                <a:lnTo>
                  <a:pt x="89824" y="6059"/>
                </a:lnTo>
                <a:lnTo>
                  <a:pt x="95188" y="3542"/>
                </a:lnTo>
                <a:lnTo>
                  <a:pt x="100747" y="1865"/>
                </a:lnTo>
                <a:lnTo>
                  <a:pt x="106439" y="746"/>
                </a:lnTo>
                <a:lnTo>
                  <a:pt x="112217" y="0"/>
                </a:lnTo>
                <a:lnTo>
                  <a:pt x="117062" y="496"/>
                </a:lnTo>
                <a:lnTo>
                  <a:pt x="121283" y="1818"/>
                </a:lnTo>
                <a:lnTo>
                  <a:pt x="125090" y="3691"/>
                </a:lnTo>
                <a:lnTo>
                  <a:pt x="128620" y="5933"/>
                </a:lnTo>
                <a:lnTo>
                  <a:pt x="131966" y="8419"/>
                </a:lnTo>
                <a:lnTo>
                  <a:pt x="135188" y="11069"/>
                </a:lnTo>
                <a:lnTo>
                  <a:pt x="138329" y="14820"/>
                </a:lnTo>
                <a:lnTo>
                  <a:pt x="141415" y="19305"/>
                </a:lnTo>
                <a:lnTo>
                  <a:pt x="144464" y="24279"/>
                </a:lnTo>
                <a:lnTo>
                  <a:pt x="147489" y="29580"/>
                </a:lnTo>
                <a:lnTo>
                  <a:pt x="153497" y="40761"/>
                </a:lnTo>
                <a:lnTo>
                  <a:pt x="155495" y="47513"/>
                </a:lnTo>
                <a:lnTo>
                  <a:pt x="156828" y="54991"/>
                </a:lnTo>
                <a:lnTo>
                  <a:pt x="157716" y="62953"/>
                </a:lnTo>
                <a:lnTo>
                  <a:pt x="157316" y="71237"/>
                </a:lnTo>
                <a:lnTo>
                  <a:pt x="156057" y="79737"/>
                </a:lnTo>
                <a:lnTo>
                  <a:pt x="154226" y="88379"/>
                </a:lnTo>
                <a:lnTo>
                  <a:pt x="153005" y="97118"/>
                </a:lnTo>
                <a:lnTo>
                  <a:pt x="152191" y="105920"/>
                </a:lnTo>
                <a:lnTo>
                  <a:pt x="151649" y="114765"/>
                </a:lnTo>
                <a:lnTo>
                  <a:pt x="151046" y="132530"/>
                </a:lnTo>
                <a:lnTo>
                  <a:pt x="150885" y="141434"/>
                </a:lnTo>
                <a:lnTo>
                  <a:pt x="149785" y="150347"/>
                </a:lnTo>
                <a:lnTo>
                  <a:pt x="148060" y="159266"/>
                </a:lnTo>
                <a:lnTo>
                  <a:pt x="145918" y="168188"/>
                </a:lnTo>
                <a:lnTo>
                  <a:pt x="143498" y="176121"/>
                </a:lnTo>
                <a:lnTo>
                  <a:pt x="140892" y="183393"/>
                </a:lnTo>
                <a:lnTo>
                  <a:pt x="138162" y="190226"/>
                </a:lnTo>
                <a:lnTo>
                  <a:pt x="134359" y="196766"/>
                </a:lnTo>
                <a:lnTo>
                  <a:pt x="129838" y="203110"/>
                </a:lnTo>
                <a:lnTo>
                  <a:pt x="124840" y="209324"/>
                </a:lnTo>
                <a:lnTo>
                  <a:pt x="120516" y="214459"/>
                </a:lnTo>
                <a:lnTo>
                  <a:pt x="116641" y="218874"/>
                </a:lnTo>
                <a:lnTo>
                  <a:pt x="109690" y="226425"/>
                </a:lnTo>
                <a:lnTo>
                  <a:pt x="103293" y="233089"/>
                </a:lnTo>
                <a:lnTo>
                  <a:pt x="100198" y="235263"/>
                </a:lnTo>
                <a:lnTo>
                  <a:pt x="97143" y="236712"/>
                </a:lnTo>
                <a:lnTo>
                  <a:pt x="94113" y="237678"/>
                </a:lnTo>
                <a:lnTo>
                  <a:pt x="91102" y="237330"/>
                </a:lnTo>
                <a:lnTo>
                  <a:pt x="88102" y="236106"/>
                </a:lnTo>
                <a:lnTo>
                  <a:pt x="85110" y="234298"/>
                </a:lnTo>
                <a:lnTo>
                  <a:pt x="82123" y="232100"/>
                </a:lnTo>
                <a:lnTo>
                  <a:pt x="79140" y="229643"/>
                </a:lnTo>
                <a:lnTo>
                  <a:pt x="76158" y="227012"/>
                </a:lnTo>
                <a:lnTo>
                  <a:pt x="74171" y="223274"/>
                </a:lnTo>
                <a:lnTo>
                  <a:pt x="72846" y="218798"/>
                </a:lnTo>
                <a:lnTo>
                  <a:pt x="71962" y="213829"/>
                </a:lnTo>
                <a:lnTo>
                  <a:pt x="71374" y="204563"/>
                </a:lnTo>
                <a:lnTo>
                  <a:pt x="70719" y="178394"/>
                </a:lnTo>
                <a:lnTo>
                  <a:pt x="71537" y="167049"/>
                </a:lnTo>
                <a:lnTo>
                  <a:pt x="73074" y="157502"/>
                </a:lnTo>
                <a:lnTo>
                  <a:pt x="75092" y="149153"/>
                </a:lnTo>
                <a:lnTo>
                  <a:pt x="77428" y="140610"/>
                </a:lnTo>
                <a:lnTo>
                  <a:pt x="82671" y="123181"/>
                </a:lnTo>
                <a:lnTo>
                  <a:pt x="87442" y="115358"/>
                </a:lnTo>
                <a:lnTo>
                  <a:pt x="93600" y="108158"/>
                </a:lnTo>
                <a:lnTo>
                  <a:pt x="111195" y="91190"/>
                </a:lnTo>
                <a:lnTo>
                  <a:pt x="132704" y="6994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PenAnnotation16"/>
          <p:cNvSpPr/>
          <p:nvPr/>
        </p:nvSpPr>
        <p:spPr>
          <a:xfrm>
            <a:off x="4224251" y="3277195"/>
            <a:ext cx="88258" cy="172807"/>
          </a:xfrm>
          <a:custGeom>
            <a:avLst/>
            <a:gdLst/>
            <a:ahLst/>
            <a:cxnLst/>
            <a:rect l="0" t="0" r="0" b="0"/>
            <a:pathLst>
              <a:path w="88258" h="172807">
                <a:moveTo>
                  <a:pt x="26280" y="0"/>
                </a:moveTo>
                <a:lnTo>
                  <a:pt x="26280" y="9481"/>
                </a:lnTo>
                <a:lnTo>
                  <a:pt x="25288" y="14258"/>
                </a:lnTo>
                <a:lnTo>
                  <a:pt x="23634" y="19427"/>
                </a:lnTo>
                <a:lnTo>
                  <a:pt x="21539" y="24858"/>
                </a:lnTo>
                <a:lnTo>
                  <a:pt x="19151" y="32447"/>
                </a:lnTo>
                <a:lnTo>
                  <a:pt x="13851" y="51463"/>
                </a:lnTo>
                <a:lnTo>
                  <a:pt x="11049" y="59113"/>
                </a:lnTo>
                <a:lnTo>
                  <a:pt x="8188" y="65206"/>
                </a:lnTo>
                <a:lnTo>
                  <a:pt x="5289" y="70259"/>
                </a:lnTo>
                <a:lnTo>
                  <a:pt x="3356" y="74621"/>
                </a:lnTo>
                <a:lnTo>
                  <a:pt x="2068" y="78521"/>
                </a:lnTo>
                <a:lnTo>
                  <a:pt x="0" y="87168"/>
                </a:lnTo>
                <a:lnTo>
                  <a:pt x="822" y="88870"/>
                </a:lnTo>
                <a:lnTo>
                  <a:pt x="2363" y="90997"/>
                </a:lnTo>
                <a:lnTo>
                  <a:pt x="4382" y="93407"/>
                </a:lnTo>
                <a:lnTo>
                  <a:pt x="6720" y="95013"/>
                </a:lnTo>
                <a:lnTo>
                  <a:pt x="9271" y="96084"/>
                </a:lnTo>
                <a:lnTo>
                  <a:pt x="11964" y="96799"/>
                </a:lnTo>
                <a:lnTo>
                  <a:pt x="17728" y="97274"/>
                </a:lnTo>
                <a:lnTo>
                  <a:pt x="25540" y="97592"/>
                </a:lnTo>
                <a:lnTo>
                  <a:pt x="52372" y="98101"/>
                </a:lnTo>
                <a:lnTo>
                  <a:pt x="56573" y="99135"/>
                </a:lnTo>
                <a:lnTo>
                  <a:pt x="60366" y="100817"/>
                </a:lnTo>
                <a:lnTo>
                  <a:pt x="63887" y="102930"/>
                </a:lnTo>
                <a:lnTo>
                  <a:pt x="67226" y="105331"/>
                </a:lnTo>
                <a:lnTo>
                  <a:pt x="70444" y="107923"/>
                </a:lnTo>
                <a:lnTo>
                  <a:pt x="73582" y="110644"/>
                </a:lnTo>
                <a:lnTo>
                  <a:pt x="76667" y="113450"/>
                </a:lnTo>
                <a:lnTo>
                  <a:pt x="82739" y="119214"/>
                </a:lnTo>
                <a:lnTo>
                  <a:pt x="84755" y="122140"/>
                </a:lnTo>
                <a:lnTo>
                  <a:pt x="86099" y="125083"/>
                </a:lnTo>
                <a:lnTo>
                  <a:pt x="86995" y="128037"/>
                </a:lnTo>
                <a:lnTo>
                  <a:pt x="87593" y="130998"/>
                </a:lnTo>
                <a:lnTo>
                  <a:pt x="87991" y="133965"/>
                </a:lnTo>
                <a:lnTo>
                  <a:pt x="88257" y="136935"/>
                </a:lnTo>
                <a:lnTo>
                  <a:pt x="87442" y="139907"/>
                </a:lnTo>
                <a:lnTo>
                  <a:pt x="85906" y="142881"/>
                </a:lnTo>
                <a:lnTo>
                  <a:pt x="83890" y="145855"/>
                </a:lnTo>
                <a:lnTo>
                  <a:pt x="80561" y="149823"/>
                </a:lnTo>
                <a:lnTo>
                  <a:pt x="76358" y="154452"/>
                </a:lnTo>
                <a:lnTo>
                  <a:pt x="63607" y="167803"/>
                </a:lnTo>
                <a:lnTo>
                  <a:pt x="60094" y="171399"/>
                </a:lnTo>
                <a:lnTo>
                  <a:pt x="57753" y="172806"/>
                </a:lnTo>
                <a:lnTo>
                  <a:pt x="56191" y="172751"/>
                </a:lnTo>
                <a:lnTo>
                  <a:pt x="53069" y="1696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PenAnnotation22"/>
          <p:cNvSpPr/>
          <p:nvPr/>
        </p:nvSpPr>
        <p:spPr>
          <a:xfrm>
            <a:off x="3902273" y="3635928"/>
            <a:ext cx="115593" cy="122031"/>
          </a:xfrm>
          <a:custGeom>
            <a:avLst/>
            <a:gdLst/>
            <a:ahLst/>
            <a:cxnLst/>
            <a:rect l="0" t="0" r="0" b="0"/>
            <a:pathLst>
              <a:path w="115593" h="122031">
                <a:moveTo>
                  <a:pt x="26789" y="52032"/>
                </a:moveTo>
                <a:lnTo>
                  <a:pt x="26789" y="61513"/>
                </a:lnTo>
                <a:lnTo>
                  <a:pt x="27781" y="66290"/>
                </a:lnTo>
                <a:lnTo>
                  <a:pt x="29435" y="71460"/>
                </a:lnTo>
                <a:lnTo>
                  <a:pt x="31530" y="76890"/>
                </a:lnTo>
                <a:lnTo>
                  <a:pt x="33918" y="82495"/>
                </a:lnTo>
                <a:lnTo>
                  <a:pt x="39218" y="94014"/>
                </a:lnTo>
                <a:lnTo>
                  <a:pt x="42020" y="98872"/>
                </a:lnTo>
                <a:lnTo>
                  <a:pt x="44881" y="103102"/>
                </a:lnTo>
                <a:lnTo>
                  <a:pt x="47780" y="106915"/>
                </a:lnTo>
                <a:lnTo>
                  <a:pt x="50705" y="109457"/>
                </a:lnTo>
                <a:lnTo>
                  <a:pt x="53647" y="111151"/>
                </a:lnTo>
                <a:lnTo>
                  <a:pt x="56600" y="112281"/>
                </a:lnTo>
                <a:lnTo>
                  <a:pt x="59562" y="114026"/>
                </a:lnTo>
                <a:lnTo>
                  <a:pt x="62528" y="116182"/>
                </a:lnTo>
                <a:lnTo>
                  <a:pt x="65498" y="118611"/>
                </a:lnTo>
                <a:lnTo>
                  <a:pt x="69462" y="120231"/>
                </a:lnTo>
                <a:lnTo>
                  <a:pt x="74089" y="121310"/>
                </a:lnTo>
                <a:lnTo>
                  <a:pt x="79159" y="122030"/>
                </a:lnTo>
                <a:lnTo>
                  <a:pt x="83530" y="121518"/>
                </a:lnTo>
                <a:lnTo>
                  <a:pt x="87437" y="120184"/>
                </a:lnTo>
                <a:lnTo>
                  <a:pt x="91033" y="118303"/>
                </a:lnTo>
                <a:lnTo>
                  <a:pt x="93431" y="116056"/>
                </a:lnTo>
                <a:lnTo>
                  <a:pt x="95030" y="113567"/>
                </a:lnTo>
                <a:lnTo>
                  <a:pt x="96095" y="110915"/>
                </a:lnTo>
                <a:lnTo>
                  <a:pt x="97798" y="108155"/>
                </a:lnTo>
                <a:lnTo>
                  <a:pt x="99925" y="105322"/>
                </a:lnTo>
                <a:lnTo>
                  <a:pt x="102336" y="102442"/>
                </a:lnTo>
                <a:lnTo>
                  <a:pt x="104935" y="99529"/>
                </a:lnTo>
                <a:lnTo>
                  <a:pt x="110468" y="93647"/>
                </a:lnTo>
                <a:lnTo>
                  <a:pt x="112341" y="87713"/>
                </a:lnTo>
                <a:lnTo>
                  <a:pt x="113589" y="79788"/>
                </a:lnTo>
                <a:lnTo>
                  <a:pt x="114976" y="63376"/>
                </a:lnTo>
                <a:lnTo>
                  <a:pt x="115592" y="52775"/>
                </a:lnTo>
                <a:lnTo>
                  <a:pt x="114765" y="47566"/>
                </a:lnTo>
                <a:lnTo>
                  <a:pt x="113221" y="42110"/>
                </a:lnTo>
                <a:lnTo>
                  <a:pt x="111199" y="36488"/>
                </a:lnTo>
                <a:lnTo>
                  <a:pt x="108860" y="30755"/>
                </a:lnTo>
                <a:lnTo>
                  <a:pt x="106307" y="24949"/>
                </a:lnTo>
                <a:lnTo>
                  <a:pt x="103614" y="19094"/>
                </a:lnTo>
                <a:lnTo>
                  <a:pt x="100826" y="15191"/>
                </a:lnTo>
                <a:lnTo>
                  <a:pt x="97975" y="12589"/>
                </a:lnTo>
                <a:lnTo>
                  <a:pt x="95082" y="10854"/>
                </a:lnTo>
                <a:lnTo>
                  <a:pt x="91170" y="8705"/>
                </a:lnTo>
                <a:lnTo>
                  <a:pt x="81530" y="3672"/>
                </a:lnTo>
                <a:lnTo>
                  <a:pt x="76182" y="1933"/>
                </a:lnTo>
                <a:lnTo>
                  <a:pt x="70632" y="773"/>
                </a:lnTo>
                <a:lnTo>
                  <a:pt x="64947" y="0"/>
                </a:lnTo>
                <a:lnTo>
                  <a:pt x="60165" y="477"/>
                </a:lnTo>
                <a:lnTo>
                  <a:pt x="55985" y="1787"/>
                </a:lnTo>
                <a:lnTo>
                  <a:pt x="37407" y="11019"/>
                </a:lnTo>
                <a:lnTo>
                  <a:pt x="31883" y="14768"/>
                </a:lnTo>
                <a:lnTo>
                  <a:pt x="26217" y="19252"/>
                </a:lnTo>
                <a:lnTo>
                  <a:pt x="20454" y="24226"/>
                </a:lnTo>
                <a:lnTo>
                  <a:pt x="15620" y="28534"/>
                </a:lnTo>
                <a:lnTo>
                  <a:pt x="7604" y="35966"/>
                </a:lnTo>
                <a:lnTo>
                  <a:pt x="5069" y="39337"/>
                </a:lnTo>
                <a:lnTo>
                  <a:pt x="3379" y="42577"/>
                </a:lnTo>
                <a:lnTo>
                  <a:pt x="0" y="5203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PenAnnotation26"/>
          <p:cNvSpPr/>
          <p:nvPr/>
        </p:nvSpPr>
        <p:spPr>
          <a:xfrm>
            <a:off x="6090575" y="5107781"/>
            <a:ext cx="285222" cy="258290"/>
          </a:xfrm>
          <a:custGeom>
            <a:avLst/>
            <a:gdLst/>
            <a:ahLst/>
            <a:cxnLst/>
            <a:rect l="0" t="0" r="0" b="0"/>
            <a:pathLst>
              <a:path w="285222" h="258290">
                <a:moveTo>
                  <a:pt x="44120" y="142875"/>
                </a:moveTo>
                <a:lnTo>
                  <a:pt x="34639" y="138135"/>
                </a:lnTo>
                <a:lnTo>
                  <a:pt x="27339" y="135807"/>
                </a:lnTo>
                <a:lnTo>
                  <a:pt x="24002" y="135186"/>
                </a:lnTo>
                <a:lnTo>
                  <a:pt x="17650" y="131851"/>
                </a:lnTo>
                <a:lnTo>
                  <a:pt x="14567" y="129572"/>
                </a:lnTo>
                <a:lnTo>
                  <a:pt x="8496" y="127041"/>
                </a:lnTo>
                <a:lnTo>
                  <a:pt x="5487" y="126366"/>
                </a:lnTo>
                <a:lnTo>
                  <a:pt x="3482" y="126908"/>
                </a:lnTo>
                <a:lnTo>
                  <a:pt x="2145" y="128262"/>
                </a:lnTo>
                <a:lnTo>
                  <a:pt x="1254" y="130156"/>
                </a:lnTo>
                <a:lnTo>
                  <a:pt x="264" y="134907"/>
                </a:lnTo>
                <a:lnTo>
                  <a:pt x="0" y="137563"/>
                </a:lnTo>
                <a:lnTo>
                  <a:pt x="815" y="143302"/>
                </a:lnTo>
                <a:lnTo>
                  <a:pt x="2352" y="151097"/>
                </a:lnTo>
                <a:lnTo>
                  <a:pt x="4368" y="160263"/>
                </a:lnTo>
                <a:lnTo>
                  <a:pt x="6705" y="169349"/>
                </a:lnTo>
                <a:lnTo>
                  <a:pt x="9254" y="178384"/>
                </a:lnTo>
                <a:lnTo>
                  <a:pt x="11947" y="187383"/>
                </a:lnTo>
                <a:lnTo>
                  <a:pt x="14734" y="194375"/>
                </a:lnTo>
                <a:lnTo>
                  <a:pt x="17583" y="200029"/>
                </a:lnTo>
                <a:lnTo>
                  <a:pt x="20476" y="204790"/>
                </a:lnTo>
                <a:lnTo>
                  <a:pt x="23396" y="209948"/>
                </a:lnTo>
                <a:lnTo>
                  <a:pt x="29287" y="220972"/>
                </a:lnTo>
                <a:lnTo>
                  <a:pt x="33239" y="226689"/>
                </a:lnTo>
                <a:lnTo>
                  <a:pt x="37859" y="232486"/>
                </a:lnTo>
                <a:lnTo>
                  <a:pt x="42922" y="238334"/>
                </a:lnTo>
                <a:lnTo>
                  <a:pt x="51194" y="247478"/>
                </a:lnTo>
                <a:lnTo>
                  <a:pt x="54789" y="251306"/>
                </a:lnTo>
                <a:lnTo>
                  <a:pt x="58178" y="253858"/>
                </a:lnTo>
                <a:lnTo>
                  <a:pt x="64589" y="256693"/>
                </a:lnTo>
                <a:lnTo>
                  <a:pt x="70746" y="257953"/>
                </a:lnTo>
                <a:lnTo>
                  <a:pt x="73777" y="258289"/>
                </a:lnTo>
                <a:lnTo>
                  <a:pt x="76790" y="257521"/>
                </a:lnTo>
                <a:lnTo>
                  <a:pt x="82783" y="254021"/>
                </a:lnTo>
                <a:lnTo>
                  <a:pt x="88754" y="249159"/>
                </a:lnTo>
                <a:lnTo>
                  <a:pt x="91736" y="246473"/>
                </a:lnTo>
                <a:lnTo>
                  <a:pt x="94715" y="242698"/>
                </a:lnTo>
                <a:lnTo>
                  <a:pt x="97694" y="238197"/>
                </a:lnTo>
                <a:lnTo>
                  <a:pt x="100672" y="233212"/>
                </a:lnTo>
                <a:lnTo>
                  <a:pt x="102657" y="227904"/>
                </a:lnTo>
                <a:lnTo>
                  <a:pt x="103981" y="222382"/>
                </a:lnTo>
                <a:lnTo>
                  <a:pt x="104863" y="216715"/>
                </a:lnTo>
                <a:lnTo>
                  <a:pt x="110845" y="185038"/>
                </a:lnTo>
                <a:lnTo>
                  <a:pt x="114400" y="170984"/>
                </a:lnTo>
                <a:lnTo>
                  <a:pt x="118755" y="155661"/>
                </a:lnTo>
                <a:lnTo>
                  <a:pt x="131718" y="113590"/>
                </a:lnTo>
                <a:lnTo>
                  <a:pt x="135261" y="102516"/>
                </a:lnTo>
                <a:lnTo>
                  <a:pt x="138615" y="95133"/>
                </a:lnTo>
                <a:lnTo>
                  <a:pt x="141843" y="90211"/>
                </a:lnTo>
                <a:lnTo>
                  <a:pt x="149413" y="82312"/>
                </a:lnTo>
                <a:lnTo>
                  <a:pt x="151026" y="82656"/>
                </a:lnTo>
                <a:lnTo>
                  <a:pt x="155465" y="85684"/>
                </a:lnTo>
                <a:lnTo>
                  <a:pt x="160744" y="92982"/>
                </a:lnTo>
                <a:lnTo>
                  <a:pt x="163541" y="97707"/>
                </a:lnTo>
                <a:lnTo>
                  <a:pt x="165406" y="103833"/>
                </a:lnTo>
                <a:lnTo>
                  <a:pt x="166650" y="110894"/>
                </a:lnTo>
                <a:lnTo>
                  <a:pt x="167478" y="118578"/>
                </a:lnTo>
                <a:lnTo>
                  <a:pt x="170015" y="127669"/>
                </a:lnTo>
                <a:lnTo>
                  <a:pt x="173691" y="137699"/>
                </a:lnTo>
                <a:lnTo>
                  <a:pt x="178125" y="148354"/>
                </a:lnTo>
                <a:lnTo>
                  <a:pt x="182074" y="156449"/>
                </a:lnTo>
                <a:lnTo>
                  <a:pt x="185699" y="162839"/>
                </a:lnTo>
                <a:lnTo>
                  <a:pt x="189107" y="168090"/>
                </a:lnTo>
                <a:lnTo>
                  <a:pt x="191380" y="172583"/>
                </a:lnTo>
                <a:lnTo>
                  <a:pt x="193904" y="180222"/>
                </a:lnTo>
                <a:lnTo>
                  <a:pt x="195570" y="182656"/>
                </a:lnTo>
                <a:lnTo>
                  <a:pt x="197673" y="184278"/>
                </a:lnTo>
                <a:lnTo>
                  <a:pt x="200066" y="185360"/>
                </a:lnTo>
                <a:lnTo>
                  <a:pt x="205372" y="186562"/>
                </a:lnTo>
                <a:lnTo>
                  <a:pt x="208176" y="186882"/>
                </a:lnTo>
                <a:lnTo>
                  <a:pt x="211038" y="185111"/>
                </a:lnTo>
                <a:lnTo>
                  <a:pt x="216863" y="177852"/>
                </a:lnTo>
                <a:lnTo>
                  <a:pt x="230461" y="157869"/>
                </a:lnTo>
                <a:lnTo>
                  <a:pt x="234824" y="149894"/>
                </a:lnTo>
                <a:lnTo>
                  <a:pt x="238725" y="141601"/>
                </a:lnTo>
                <a:lnTo>
                  <a:pt x="242317" y="133096"/>
                </a:lnTo>
                <a:lnTo>
                  <a:pt x="245705" y="124449"/>
                </a:lnTo>
                <a:lnTo>
                  <a:pt x="252114" y="106904"/>
                </a:lnTo>
                <a:lnTo>
                  <a:pt x="270307" y="53556"/>
                </a:lnTo>
                <a:lnTo>
                  <a:pt x="272302" y="44633"/>
                </a:lnTo>
                <a:lnTo>
                  <a:pt x="273632" y="35709"/>
                </a:lnTo>
                <a:lnTo>
                  <a:pt x="274518" y="26782"/>
                </a:lnTo>
                <a:lnTo>
                  <a:pt x="276101" y="19839"/>
                </a:lnTo>
                <a:lnTo>
                  <a:pt x="278150" y="14218"/>
                </a:lnTo>
                <a:lnTo>
                  <a:pt x="28522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PenAnnotation27"/>
          <p:cNvSpPr/>
          <p:nvPr/>
        </p:nvSpPr>
        <p:spPr>
          <a:xfrm>
            <a:off x="6482953" y="4979676"/>
            <a:ext cx="312540" cy="188698"/>
          </a:xfrm>
          <a:custGeom>
            <a:avLst/>
            <a:gdLst/>
            <a:ahLst/>
            <a:cxnLst/>
            <a:rect l="0" t="0" r="0" b="0"/>
            <a:pathLst>
              <a:path w="312540" h="188698">
                <a:moveTo>
                  <a:pt x="0" y="83456"/>
                </a:moveTo>
                <a:lnTo>
                  <a:pt x="4740" y="92938"/>
                </a:lnTo>
                <a:lnTo>
                  <a:pt x="6136" y="96722"/>
                </a:lnTo>
                <a:lnTo>
                  <a:pt x="7067" y="100237"/>
                </a:lnTo>
                <a:lnTo>
                  <a:pt x="7688" y="103574"/>
                </a:lnTo>
                <a:lnTo>
                  <a:pt x="9094" y="106790"/>
                </a:lnTo>
                <a:lnTo>
                  <a:pt x="11024" y="109926"/>
                </a:lnTo>
                <a:lnTo>
                  <a:pt x="13302" y="113009"/>
                </a:lnTo>
                <a:lnTo>
                  <a:pt x="15813" y="117049"/>
                </a:lnTo>
                <a:lnTo>
                  <a:pt x="18480" y="121726"/>
                </a:lnTo>
                <a:lnTo>
                  <a:pt x="24088" y="132215"/>
                </a:lnTo>
                <a:lnTo>
                  <a:pt x="29888" y="143491"/>
                </a:lnTo>
                <a:lnTo>
                  <a:pt x="32824" y="148284"/>
                </a:lnTo>
                <a:lnTo>
                  <a:pt x="35773" y="152472"/>
                </a:lnTo>
                <a:lnTo>
                  <a:pt x="38731" y="156256"/>
                </a:lnTo>
                <a:lnTo>
                  <a:pt x="42688" y="159771"/>
                </a:lnTo>
                <a:lnTo>
                  <a:pt x="47310" y="163106"/>
                </a:lnTo>
                <a:lnTo>
                  <a:pt x="52376" y="166322"/>
                </a:lnTo>
                <a:lnTo>
                  <a:pt x="55753" y="169458"/>
                </a:lnTo>
                <a:lnTo>
                  <a:pt x="58005" y="172541"/>
                </a:lnTo>
                <a:lnTo>
                  <a:pt x="59506" y="175588"/>
                </a:lnTo>
                <a:lnTo>
                  <a:pt x="61499" y="177620"/>
                </a:lnTo>
                <a:lnTo>
                  <a:pt x="63819" y="178974"/>
                </a:lnTo>
                <a:lnTo>
                  <a:pt x="66358" y="179877"/>
                </a:lnTo>
                <a:lnTo>
                  <a:pt x="68051" y="179487"/>
                </a:lnTo>
                <a:lnTo>
                  <a:pt x="69180" y="178235"/>
                </a:lnTo>
                <a:lnTo>
                  <a:pt x="69933" y="176408"/>
                </a:lnTo>
                <a:lnTo>
                  <a:pt x="73415" y="171731"/>
                </a:lnTo>
                <a:lnTo>
                  <a:pt x="75732" y="169096"/>
                </a:lnTo>
                <a:lnTo>
                  <a:pt x="77277" y="164361"/>
                </a:lnTo>
                <a:lnTo>
                  <a:pt x="78306" y="158229"/>
                </a:lnTo>
                <a:lnTo>
                  <a:pt x="78993" y="151164"/>
                </a:lnTo>
                <a:lnTo>
                  <a:pt x="79451" y="143478"/>
                </a:lnTo>
                <a:lnTo>
                  <a:pt x="79960" y="127000"/>
                </a:lnTo>
                <a:lnTo>
                  <a:pt x="80331" y="50209"/>
                </a:lnTo>
                <a:lnTo>
                  <a:pt x="81335" y="47401"/>
                </a:lnTo>
                <a:lnTo>
                  <a:pt x="82997" y="46521"/>
                </a:lnTo>
                <a:lnTo>
                  <a:pt x="85097" y="46927"/>
                </a:lnTo>
                <a:lnTo>
                  <a:pt x="90076" y="50023"/>
                </a:lnTo>
                <a:lnTo>
                  <a:pt x="92793" y="52238"/>
                </a:lnTo>
                <a:lnTo>
                  <a:pt x="95596" y="55699"/>
                </a:lnTo>
                <a:lnTo>
                  <a:pt x="98457" y="59990"/>
                </a:lnTo>
                <a:lnTo>
                  <a:pt x="101357" y="64835"/>
                </a:lnTo>
                <a:lnTo>
                  <a:pt x="104282" y="70050"/>
                </a:lnTo>
                <a:lnTo>
                  <a:pt x="110178" y="81136"/>
                </a:lnTo>
                <a:lnTo>
                  <a:pt x="113139" y="87863"/>
                </a:lnTo>
                <a:lnTo>
                  <a:pt x="116106" y="95324"/>
                </a:lnTo>
                <a:lnTo>
                  <a:pt x="119075" y="103274"/>
                </a:lnTo>
                <a:lnTo>
                  <a:pt x="122047" y="113535"/>
                </a:lnTo>
                <a:lnTo>
                  <a:pt x="125021" y="125337"/>
                </a:lnTo>
                <a:lnTo>
                  <a:pt x="127996" y="138166"/>
                </a:lnTo>
                <a:lnTo>
                  <a:pt x="131963" y="147711"/>
                </a:lnTo>
                <a:lnTo>
                  <a:pt x="136593" y="155066"/>
                </a:lnTo>
                <a:lnTo>
                  <a:pt x="141663" y="160962"/>
                </a:lnTo>
                <a:lnTo>
                  <a:pt x="146036" y="165884"/>
                </a:lnTo>
                <a:lnTo>
                  <a:pt x="153540" y="174000"/>
                </a:lnTo>
                <a:lnTo>
                  <a:pt x="155937" y="177553"/>
                </a:lnTo>
                <a:lnTo>
                  <a:pt x="157537" y="180914"/>
                </a:lnTo>
                <a:lnTo>
                  <a:pt x="158602" y="184147"/>
                </a:lnTo>
                <a:lnTo>
                  <a:pt x="160305" y="186302"/>
                </a:lnTo>
                <a:lnTo>
                  <a:pt x="162432" y="187739"/>
                </a:lnTo>
                <a:lnTo>
                  <a:pt x="164843" y="188697"/>
                </a:lnTo>
                <a:lnTo>
                  <a:pt x="167442" y="188344"/>
                </a:lnTo>
                <a:lnTo>
                  <a:pt x="170168" y="187116"/>
                </a:lnTo>
                <a:lnTo>
                  <a:pt x="172976" y="185305"/>
                </a:lnTo>
                <a:lnTo>
                  <a:pt x="174849" y="182113"/>
                </a:lnTo>
                <a:lnTo>
                  <a:pt x="176097" y="178001"/>
                </a:lnTo>
                <a:lnTo>
                  <a:pt x="176929" y="173275"/>
                </a:lnTo>
                <a:lnTo>
                  <a:pt x="178476" y="166156"/>
                </a:lnTo>
                <a:lnTo>
                  <a:pt x="182840" y="147662"/>
                </a:lnTo>
                <a:lnTo>
                  <a:pt x="185394" y="138167"/>
                </a:lnTo>
                <a:lnTo>
                  <a:pt x="190876" y="119678"/>
                </a:lnTo>
                <a:lnTo>
                  <a:pt x="199541" y="92535"/>
                </a:lnTo>
                <a:lnTo>
                  <a:pt x="202480" y="81572"/>
                </a:lnTo>
                <a:lnTo>
                  <a:pt x="205432" y="69301"/>
                </a:lnTo>
                <a:lnTo>
                  <a:pt x="214327" y="30976"/>
                </a:lnTo>
                <a:lnTo>
                  <a:pt x="217299" y="18704"/>
                </a:lnTo>
                <a:lnTo>
                  <a:pt x="220272" y="10522"/>
                </a:lnTo>
                <a:lnTo>
                  <a:pt x="223246" y="5068"/>
                </a:lnTo>
                <a:lnTo>
                  <a:pt x="226221" y="1432"/>
                </a:lnTo>
                <a:lnTo>
                  <a:pt x="229196" y="0"/>
                </a:lnTo>
                <a:lnTo>
                  <a:pt x="232173" y="37"/>
                </a:lnTo>
                <a:lnTo>
                  <a:pt x="235149" y="1054"/>
                </a:lnTo>
                <a:lnTo>
                  <a:pt x="237133" y="3717"/>
                </a:lnTo>
                <a:lnTo>
                  <a:pt x="238456" y="7476"/>
                </a:lnTo>
                <a:lnTo>
                  <a:pt x="239338" y="11967"/>
                </a:lnTo>
                <a:lnTo>
                  <a:pt x="242902" y="21906"/>
                </a:lnTo>
                <a:lnTo>
                  <a:pt x="254800" y="51470"/>
                </a:lnTo>
                <a:lnTo>
                  <a:pt x="261148" y="66101"/>
                </a:lnTo>
                <a:lnTo>
                  <a:pt x="273492" y="92941"/>
                </a:lnTo>
                <a:lnTo>
                  <a:pt x="278570" y="102678"/>
                </a:lnTo>
                <a:lnTo>
                  <a:pt x="282948" y="110161"/>
                </a:lnTo>
                <a:lnTo>
                  <a:pt x="286858" y="116143"/>
                </a:lnTo>
                <a:lnTo>
                  <a:pt x="289466" y="121122"/>
                </a:lnTo>
                <a:lnTo>
                  <a:pt x="291204" y="125434"/>
                </a:lnTo>
                <a:lnTo>
                  <a:pt x="292362" y="129300"/>
                </a:lnTo>
                <a:lnTo>
                  <a:pt x="294127" y="131879"/>
                </a:lnTo>
                <a:lnTo>
                  <a:pt x="296295" y="133597"/>
                </a:lnTo>
                <a:lnTo>
                  <a:pt x="298733" y="134743"/>
                </a:lnTo>
                <a:lnTo>
                  <a:pt x="304088" y="136016"/>
                </a:lnTo>
                <a:lnTo>
                  <a:pt x="312539" y="13703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mtClean="0"/>
              <a:t>Kansas-Nebraska Act (1854)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600" dirty="0" smtClean="0"/>
              <a:t>Kansas-Nebraska Act and the Collapse of the Missouri Compromise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724400"/>
          </a:xfrm>
        </p:spPr>
        <p:txBody>
          <a:bodyPr/>
          <a:lstStyle/>
          <a:p>
            <a:r>
              <a:rPr lang="en-US" dirty="0" smtClean="0"/>
              <a:t>Kansas-Nebraska Act</a:t>
            </a:r>
          </a:p>
          <a:p>
            <a:pPr lvl="1"/>
            <a:r>
              <a:rPr lang="en-US" dirty="0" smtClean="0"/>
              <a:t>Repealed MO compromise</a:t>
            </a:r>
          </a:p>
          <a:p>
            <a:pPr lvl="1"/>
            <a:r>
              <a:rPr lang="en-US" dirty="0" smtClean="0"/>
              <a:t>Opened territories of Kansas and Nebraska to slavery through the principle of popular sovereignty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“Bleeding Kansas” – Small scale civil war in Kansas between pro-slavery and anti-slavery forces </a:t>
            </a:r>
          </a:p>
          <a:p>
            <a:pPr lvl="1"/>
            <a:r>
              <a:rPr lang="en-US" dirty="0" smtClean="0"/>
              <a:t>“Bleeding Sumner” – beating of Senator Sumner</a:t>
            </a:r>
          </a:p>
          <a:p>
            <a:pPr lvl="1"/>
            <a:r>
              <a:rPr lang="en-US" dirty="0" smtClean="0"/>
              <a:t>Birth of the Republican party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3/31/Southern_Chivalry.jpg/275px-Southern_Chival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7312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:\My Documents\My Pictures\kansas-nebras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015977" cy="5726113"/>
          </a:xfrm>
          <a:prstGeom prst="rect">
            <a:avLst/>
          </a:prstGeom>
          <a:noFill/>
        </p:spPr>
      </p:pic>
      <p:sp>
        <p:nvSpPr>
          <p:cNvPr id="6" name="SMARTPenAnnotation6"/>
          <p:cNvSpPr/>
          <p:nvPr/>
        </p:nvSpPr>
        <p:spPr>
          <a:xfrm>
            <a:off x="4822031" y="2732484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>
            <a:solidFill>
              <a:srgbClr val="00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PenAnnotation8"/>
          <p:cNvSpPr/>
          <p:nvPr/>
        </p:nvSpPr>
        <p:spPr>
          <a:xfrm>
            <a:off x="1778510" y="3232546"/>
            <a:ext cx="163998" cy="303269"/>
          </a:xfrm>
          <a:custGeom>
            <a:avLst/>
            <a:gdLst/>
            <a:ahLst/>
            <a:cxnLst/>
            <a:rect l="0" t="0" r="0" b="0"/>
            <a:pathLst>
              <a:path w="163998" h="303269">
                <a:moveTo>
                  <a:pt x="69935" y="0"/>
                </a:moveTo>
                <a:lnTo>
                  <a:pt x="69935" y="20118"/>
                </a:lnTo>
                <a:lnTo>
                  <a:pt x="68943" y="23334"/>
                </a:lnTo>
                <a:lnTo>
                  <a:pt x="65194" y="29553"/>
                </a:lnTo>
                <a:lnTo>
                  <a:pt x="60821" y="38554"/>
                </a:lnTo>
                <a:lnTo>
                  <a:pt x="48025" y="67075"/>
                </a:lnTo>
                <a:lnTo>
                  <a:pt x="42430" y="80436"/>
                </a:lnTo>
                <a:lnTo>
                  <a:pt x="37708" y="92320"/>
                </a:lnTo>
                <a:lnTo>
                  <a:pt x="33567" y="103218"/>
                </a:lnTo>
                <a:lnTo>
                  <a:pt x="26838" y="117430"/>
                </a:lnTo>
                <a:lnTo>
                  <a:pt x="18384" y="133849"/>
                </a:lnTo>
                <a:lnTo>
                  <a:pt x="8778" y="151741"/>
                </a:lnTo>
                <a:lnTo>
                  <a:pt x="3367" y="163668"/>
                </a:lnTo>
                <a:lnTo>
                  <a:pt x="751" y="171620"/>
                </a:lnTo>
                <a:lnTo>
                  <a:pt x="0" y="176921"/>
                </a:lnTo>
                <a:lnTo>
                  <a:pt x="491" y="180456"/>
                </a:lnTo>
                <a:lnTo>
                  <a:pt x="1811" y="182812"/>
                </a:lnTo>
                <a:lnTo>
                  <a:pt x="3683" y="184382"/>
                </a:lnTo>
                <a:lnTo>
                  <a:pt x="6915" y="184437"/>
                </a:lnTo>
                <a:lnTo>
                  <a:pt x="11055" y="183482"/>
                </a:lnTo>
                <a:lnTo>
                  <a:pt x="15799" y="181852"/>
                </a:lnTo>
                <a:lnTo>
                  <a:pt x="20946" y="179774"/>
                </a:lnTo>
                <a:lnTo>
                  <a:pt x="26361" y="177397"/>
                </a:lnTo>
                <a:lnTo>
                  <a:pt x="31956" y="174819"/>
                </a:lnTo>
                <a:lnTo>
                  <a:pt x="37671" y="173101"/>
                </a:lnTo>
                <a:lnTo>
                  <a:pt x="43464" y="171955"/>
                </a:lnTo>
                <a:lnTo>
                  <a:pt x="49311" y="171192"/>
                </a:lnTo>
                <a:lnTo>
                  <a:pt x="56186" y="169691"/>
                </a:lnTo>
                <a:lnTo>
                  <a:pt x="63745" y="167698"/>
                </a:lnTo>
                <a:lnTo>
                  <a:pt x="71762" y="165377"/>
                </a:lnTo>
                <a:lnTo>
                  <a:pt x="79090" y="164822"/>
                </a:lnTo>
                <a:lnTo>
                  <a:pt x="85960" y="165444"/>
                </a:lnTo>
                <a:lnTo>
                  <a:pt x="92525" y="166851"/>
                </a:lnTo>
                <a:lnTo>
                  <a:pt x="98885" y="167789"/>
                </a:lnTo>
                <a:lnTo>
                  <a:pt x="105110" y="168414"/>
                </a:lnTo>
                <a:lnTo>
                  <a:pt x="111245" y="168831"/>
                </a:lnTo>
                <a:lnTo>
                  <a:pt x="117318" y="170101"/>
                </a:lnTo>
                <a:lnTo>
                  <a:pt x="123352" y="171939"/>
                </a:lnTo>
                <a:lnTo>
                  <a:pt x="129359" y="174158"/>
                </a:lnTo>
                <a:lnTo>
                  <a:pt x="134355" y="176629"/>
                </a:lnTo>
                <a:lnTo>
                  <a:pt x="138679" y="179269"/>
                </a:lnTo>
                <a:lnTo>
                  <a:pt x="142553" y="182020"/>
                </a:lnTo>
                <a:lnTo>
                  <a:pt x="146128" y="185839"/>
                </a:lnTo>
                <a:lnTo>
                  <a:pt x="149504" y="190369"/>
                </a:lnTo>
                <a:lnTo>
                  <a:pt x="152747" y="195374"/>
                </a:lnTo>
                <a:lnTo>
                  <a:pt x="154908" y="200695"/>
                </a:lnTo>
                <a:lnTo>
                  <a:pt x="156349" y="206226"/>
                </a:lnTo>
                <a:lnTo>
                  <a:pt x="157310" y="211898"/>
                </a:lnTo>
                <a:lnTo>
                  <a:pt x="158943" y="217664"/>
                </a:lnTo>
                <a:lnTo>
                  <a:pt x="161024" y="223493"/>
                </a:lnTo>
                <a:lnTo>
                  <a:pt x="163403" y="229362"/>
                </a:lnTo>
                <a:lnTo>
                  <a:pt x="163997" y="235260"/>
                </a:lnTo>
                <a:lnTo>
                  <a:pt x="163401" y="241176"/>
                </a:lnTo>
                <a:lnTo>
                  <a:pt x="162011" y="247105"/>
                </a:lnTo>
                <a:lnTo>
                  <a:pt x="160092" y="254033"/>
                </a:lnTo>
                <a:lnTo>
                  <a:pt x="155315" y="269670"/>
                </a:lnTo>
                <a:lnTo>
                  <a:pt x="152652" y="277014"/>
                </a:lnTo>
                <a:lnTo>
                  <a:pt x="149884" y="283895"/>
                </a:lnTo>
                <a:lnTo>
                  <a:pt x="147047" y="290467"/>
                </a:lnTo>
                <a:lnTo>
                  <a:pt x="144163" y="294847"/>
                </a:lnTo>
                <a:lnTo>
                  <a:pt x="141248" y="297769"/>
                </a:lnTo>
                <a:lnTo>
                  <a:pt x="138313" y="299715"/>
                </a:lnTo>
                <a:lnTo>
                  <a:pt x="135364" y="301013"/>
                </a:lnTo>
                <a:lnTo>
                  <a:pt x="132406" y="301879"/>
                </a:lnTo>
                <a:lnTo>
                  <a:pt x="125270" y="303268"/>
                </a:lnTo>
                <a:lnTo>
                  <a:pt x="124684" y="302390"/>
                </a:lnTo>
                <a:lnTo>
                  <a:pt x="123513" y="2946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PenAnnotation9"/>
          <p:cNvSpPr/>
          <p:nvPr/>
        </p:nvSpPr>
        <p:spPr>
          <a:xfrm>
            <a:off x="2071687" y="3375421"/>
            <a:ext cx="151806" cy="80312"/>
          </a:xfrm>
          <a:custGeom>
            <a:avLst/>
            <a:gdLst/>
            <a:ahLst/>
            <a:cxnLst/>
            <a:rect l="0" t="0" r="0" b="0"/>
            <a:pathLst>
              <a:path w="151806" h="80312">
                <a:moveTo>
                  <a:pt x="0" y="0"/>
                </a:moveTo>
                <a:lnTo>
                  <a:pt x="7688" y="23066"/>
                </a:lnTo>
                <a:lnTo>
                  <a:pt x="8102" y="26291"/>
                </a:lnTo>
                <a:lnTo>
                  <a:pt x="8378" y="30426"/>
                </a:lnTo>
                <a:lnTo>
                  <a:pt x="8685" y="39320"/>
                </a:lnTo>
                <a:lnTo>
                  <a:pt x="8821" y="46580"/>
                </a:lnTo>
                <a:lnTo>
                  <a:pt x="9849" y="50897"/>
                </a:lnTo>
                <a:lnTo>
                  <a:pt x="11527" y="55760"/>
                </a:lnTo>
                <a:lnTo>
                  <a:pt x="13638" y="60986"/>
                </a:lnTo>
                <a:lnTo>
                  <a:pt x="16037" y="65462"/>
                </a:lnTo>
                <a:lnTo>
                  <a:pt x="18629" y="69438"/>
                </a:lnTo>
                <a:lnTo>
                  <a:pt x="21349" y="73082"/>
                </a:lnTo>
                <a:lnTo>
                  <a:pt x="24155" y="75510"/>
                </a:lnTo>
                <a:lnTo>
                  <a:pt x="27017" y="77129"/>
                </a:lnTo>
                <a:lnTo>
                  <a:pt x="29918" y="78209"/>
                </a:lnTo>
                <a:lnTo>
                  <a:pt x="32844" y="78929"/>
                </a:lnTo>
                <a:lnTo>
                  <a:pt x="35786" y="79408"/>
                </a:lnTo>
                <a:lnTo>
                  <a:pt x="38740" y="79728"/>
                </a:lnTo>
                <a:lnTo>
                  <a:pt x="42694" y="79941"/>
                </a:lnTo>
                <a:lnTo>
                  <a:pt x="52379" y="80178"/>
                </a:lnTo>
                <a:lnTo>
                  <a:pt x="68988" y="80311"/>
                </a:lnTo>
                <a:lnTo>
                  <a:pt x="74765" y="79338"/>
                </a:lnTo>
                <a:lnTo>
                  <a:pt x="80601" y="77697"/>
                </a:lnTo>
                <a:lnTo>
                  <a:pt x="86476" y="75610"/>
                </a:lnTo>
                <a:lnTo>
                  <a:pt x="95354" y="73227"/>
                </a:lnTo>
                <a:lnTo>
                  <a:pt x="106233" y="70646"/>
                </a:lnTo>
                <a:lnTo>
                  <a:pt x="118447" y="67934"/>
                </a:lnTo>
                <a:lnTo>
                  <a:pt x="127582" y="66125"/>
                </a:lnTo>
                <a:lnTo>
                  <a:pt x="134664" y="64920"/>
                </a:lnTo>
                <a:lnTo>
                  <a:pt x="151805" y="6250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PenAnnotation10"/>
          <p:cNvSpPr/>
          <p:nvPr/>
        </p:nvSpPr>
        <p:spPr>
          <a:xfrm>
            <a:off x="2357437" y="3332712"/>
            <a:ext cx="133946" cy="176656"/>
          </a:xfrm>
          <a:custGeom>
            <a:avLst/>
            <a:gdLst/>
            <a:ahLst/>
            <a:cxnLst/>
            <a:rect l="0" t="0" r="0" b="0"/>
            <a:pathLst>
              <a:path w="133946" h="176656">
                <a:moveTo>
                  <a:pt x="0" y="132006"/>
                </a:moveTo>
                <a:lnTo>
                  <a:pt x="0" y="161563"/>
                </a:lnTo>
                <a:lnTo>
                  <a:pt x="0" y="154601"/>
                </a:lnTo>
                <a:lnTo>
                  <a:pt x="992" y="151038"/>
                </a:lnTo>
                <a:lnTo>
                  <a:pt x="2646" y="146679"/>
                </a:lnTo>
                <a:lnTo>
                  <a:pt x="4741" y="141788"/>
                </a:lnTo>
                <a:lnTo>
                  <a:pt x="8121" y="132574"/>
                </a:lnTo>
                <a:lnTo>
                  <a:pt x="28679" y="72513"/>
                </a:lnTo>
                <a:lnTo>
                  <a:pt x="31026" y="63571"/>
                </a:lnTo>
                <a:lnTo>
                  <a:pt x="32590" y="55625"/>
                </a:lnTo>
                <a:lnTo>
                  <a:pt x="33633" y="48343"/>
                </a:lnTo>
                <a:lnTo>
                  <a:pt x="35320" y="41504"/>
                </a:lnTo>
                <a:lnTo>
                  <a:pt x="37437" y="34961"/>
                </a:lnTo>
                <a:lnTo>
                  <a:pt x="39841" y="28614"/>
                </a:lnTo>
                <a:lnTo>
                  <a:pt x="42436" y="23390"/>
                </a:lnTo>
                <a:lnTo>
                  <a:pt x="45158" y="18916"/>
                </a:lnTo>
                <a:lnTo>
                  <a:pt x="47965" y="14941"/>
                </a:lnTo>
                <a:lnTo>
                  <a:pt x="50828" y="11299"/>
                </a:lnTo>
                <a:lnTo>
                  <a:pt x="53729" y="7878"/>
                </a:lnTo>
                <a:lnTo>
                  <a:pt x="56655" y="4606"/>
                </a:lnTo>
                <a:lnTo>
                  <a:pt x="60590" y="2424"/>
                </a:lnTo>
                <a:lnTo>
                  <a:pt x="65198" y="970"/>
                </a:lnTo>
                <a:lnTo>
                  <a:pt x="70254" y="0"/>
                </a:lnTo>
                <a:lnTo>
                  <a:pt x="74618" y="346"/>
                </a:lnTo>
                <a:lnTo>
                  <a:pt x="78518" y="1569"/>
                </a:lnTo>
                <a:lnTo>
                  <a:pt x="82111" y="3376"/>
                </a:lnTo>
                <a:lnTo>
                  <a:pt x="85499" y="5573"/>
                </a:lnTo>
                <a:lnTo>
                  <a:pt x="88749" y="8030"/>
                </a:lnTo>
                <a:lnTo>
                  <a:pt x="91908" y="10660"/>
                </a:lnTo>
                <a:lnTo>
                  <a:pt x="95007" y="14398"/>
                </a:lnTo>
                <a:lnTo>
                  <a:pt x="98064" y="18874"/>
                </a:lnTo>
                <a:lnTo>
                  <a:pt x="101095" y="23843"/>
                </a:lnTo>
                <a:lnTo>
                  <a:pt x="104108" y="30131"/>
                </a:lnTo>
                <a:lnTo>
                  <a:pt x="107108" y="37301"/>
                </a:lnTo>
                <a:lnTo>
                  <a:pt x="110101" y="45057"/>
                </a:lnTo>
                <a:lnTo>
                  <a:pt x="112096" y="53204"/>
                </a:lnTo>
                <a:lnTo>
                  <a:pt x="113426" y="61612"/>
                </a:lnTo>
                <a:lnTo>
                  <a:pt x="114313" y="70194"/>
                </a:lnTo>
                <a:lnTo>
                  <a:pt x="114904" y="78892"/>
                </a:lnTo>
                <a:lnTo>
                  <a:pt x="115298" y="87667"/>
                </a:lnTo>
                <a:lnTo>
                  <a:pt x="115852" y="111593"/>
                </a:lnTo>
                <a:lnTo>
                  <a:pt x="115930" y="118397"/>
                </a:lnTo>
                <a:lnTo>
                  <a:pt x="116974" y="124918"/>
                </a:lnTo>
                <a:lnTo>
                  <a:pt x="118663" y="131249"/>
                </a:lnTo>
                <a:lnTo>
                  <a:pt x="120780" y="137455"/>
                </a:lnTo>
                <a:lnTo>
                  <a:pt x="122192" y="144568"/>
                </a:lnTo>
                <a:lnTo>
                  <a:pt x="123133" y="152287"/>
                </a:lnTo>
                <a:lnTo>
                  <a:pt x="123761" y="160410"/>
                </a:lnTo>
                <a:lnTo>
                  <a:pt x="125171" y="165825"/>
                </a:lnTo>
                <a:lnTo>
                  <a:pt x="127104" y="169435"/>
                </a:lnTo>
                <a:lnTo>
                  <a:pt x="133945" y="17665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PenAnnotation13"/>
          <p:cNvSpPr/>
          <p:nvPr/>
        </p:nvSpPr>
        <p:spPr>
          <a:xfrm>
            <a:off x="3233788" y="3332264"/>
            <a:ext cx="157717" cy="237679"/>
          </a:xfrm>
          <a:custGeom>
            <a:avLst/>
            <a:gdLst/>
            <a:ahLst/>
            <a:cxnLst/>
            <a:rect l="0" t="0" r="0" b="0"/>
            <a:pathLst>
              <a:path w="157717" h="237679">
                <a:moveTo>
                  <a:pt x="7688" y="16368"/>
                </a:moveTo>
                <a:lnTo>
                  <a:pt x="7688" y="25849"/>
                </a:lnTo>
                <a:lnTo>
                  <a:pt x="6696" y="29634"/>
                </a:lnTo>
                <a:lnTo>
                  <a:pt x="2948" y="36486"/>
                </a:lnTo>
                <a:lnTo>
                  <a:pt x="620" y="42838"/>
                </a:lnTo>
                <a:lnTo>
                  <a:pt x="0" y="45921"/>
                </a:lnTo>
                <a:lnTo>
                  <a:pt x="578" y="48969"/>
                </a:lnTo>
                <a:lnTo>
                  <a:pt x="3867" y="55001"/>
                </a:lnTo>
                <a:lnTo>
                  <a:pt x="5990" y="60989"/>
                </a:lnTo>
                <a:lnTo>
                  <a:pt x="6556" y="63975"/>
                </a:lnTo>
                <a:lnTo>
                  <a:pt x="7925" y="65965"/>
                </a:lnTo>
                <a:lnTo>
                  <a:pt x="9831" y="67292"/>
                </a:lnTo>
                <a:lnTo>
                  <a:pt x="12093" y="68177"/>
                </a:lnTo>
                <a:lnTo>
                  <a:pt x="14593" y="67775"/>
                </a:lnTo>
                <a:lnTo>
                  <a:pt x="17253" y="66514"/>
                </a:lnTo>
                <a:lnTo>
                  <a:pt x="20018" y="64682"/>
                </a:lnTo>
                <a:lnTo>
                  <a:pt x="22853" y="62468"/>
                </a:lnTo>
                <a:lnTo>
                  <a:pt x="25735" y="60000"/>
                </a:lnTo>
                <a:lnTo>
                  <a:pt x="28650" y="57362"/>
                </a:lnTo>
                <a:lnTo>
                  <a:pt x="33569" y="51635"/>
                </a:lnTo>
                <a:lnTo>
                  <a:pt x="39824" y="43848"/>
                </a:lnTo>
                <a:lnTo>
                  <a:pt x="46972" y="34688"/>
                </a:lnTo>
                <a:lnTo>
                  <a:pt x="53721" y="27590"/>
                </a:lnTo>
                <a:lnTo>
                  <a:pt x="60205" y="21864"/>
                </a:lnTo>
                <a:lnTo>
                  <a:pt x="66512" y="17056"/>
                </a:lnTo>
                <a:lnTo>
                  <a:pt x="71709" y="13850"/>
                </a:lnTo>
                <a:lnTo>
                  <a:pt x="76165" y="11713"/>
                </a:lnTo>
                <a:lnTo>
                  <a:pt x="80129" y="10288"/>
                </a:lnTo>
                <a:lnTo>
                  <a:pt x="84755" y="8346"/>
                </a:lnTo>
                <a:lnTo>
                  <a:pt x="89824" y="6059"/>
                </a:lnTo>
                <a:lnTo>
                  <a:pt x="95188" y="3542"/>
                </a:lnTo>
                <a:lnTo>
                  <a:pt x="100747" y="1865"/>
                </a:lnTo>
                <a:lnTo>
                  <a:pt x="106439" y="746"/>
                </a:lnTo>
                <a:lnTo>
                  <a:pt x="112217" y="0"/>
                </a:lnTo>
                <a:lnTo>
                  <a:pt x="117062" y="496"/>
                </a:lnTo>
                <a:lnTo>
                  <a:pt x="121283" y="1818"/>
                </a:lnTo>
                <a:lnTo>
                  <a:pt x="125090" y="3691"/>
                </a:lnTo>
                <a:lnTo>
                  <a:pt x="128620" y="5933"/>
                </a:lnTo>
                <a:lnTo>
                  <a:pt x="131966" y="8419"/>
                </a:lnTo>
                <a:lnTo>
                  <a:pt x="135188" y="11069"/>
                </a:lnTo>
                <a:lnTo>
                  <a:pt x="138329" y="14820"/>
                </a:lnTo>
                <a:lnTo>
                  <a:pt x="141415" y="19305"/>
                </a:lnTo>
                <a:lnTo>
                  <a:pt x="144464" y="24279"/>
                </a:lnTo>
                <a:lnTo>
                  <a:pt x="147489" y="29580"/>
                </a:lnTo>
                <a:lnTo>
                  <a:pt x="153497" y="40761"/>
                </a:lnTo>
                <a:lnTo>
                  <a:pt x="155495" y="47513"/>
                </a:lnTo>
                <a:lnTo>
                  <a:pt x="156828" y="54991"/>
                </a:lnTo>
                <a:lnTo>
                  <a:pt x="157716" y="62953"/>
                </a:lnTo>
                <a:lnTo>
                  <a:pt x="157316" y="71237"/>
                </a:lnTo>
                <a:lnTo>
                  <a:pt x="156057" y="79737"/>
                </a:lnTo>
                <a:lnTo>
                  <a:pt x="154226" y="88379"/>
                </a:lnTo>
                <a:lnTo>
                  <a:pt x="153005" y="97118"/>
                </a:lnTo>
                <a:lnTo>
                  <a:pt x="152191" y="105920"/>
                </a:lnTo>
                <a:lnTo>
                  <a:pt x="151649" y="114765"/>
                </a:lnTo>
                <a:lnTo>
                  <a:pt x="151046" y="132530"/>
                </a:lnTo>
                <a:lnTo>
                  <a:pt x="150885" y="141434"/>
                </a:lnTo>
                <a:lnTo>
                  <a:pt x="149785" y="150347"/>
                </a:lnTo>
                <a:lnTo>
                  <a:pt x="148060" y="159266"/>
                </a:lnTo>
                <a:lnTo>
                  <a:pt x="145918" y="168188"/>
                </a:lnTo>
                <a:lnTo>
                  <a:pt x="143498" y="176121"/>
                </a:lnTo>
                <a:lnTo>
                  <a:pt x="140892" y="183393"/>
                </a:lnTo>
                <a:lnTo>
                  <a:pt x="138162" y="190226"/>
                </a:lnTo>
                <a:lnTo>
                  <a:pt x="134359" y="196766"/>
                </a:lnTo>
                <a:lnTo>
                  <a:pt x="129838" y="203110"/>
                </a:lnTo>
                <a:lnTo>
                  <a:pt x="124840" y="209324"/>
                </a:lnTo>
                <a:lnTo>
                  <a:pt x="120516" y="214459"/>
                </a:lnTo>
                <a:lnTo>
                  <a:pt x="116641" y="218874"/>
                </a:lnTo>
                <a:lnTo>
                  <a:pt x="109690" y="226425"/>
                </a:lnTo>
                <a:lnTo>
                  <a:pt x="103293" y="233089"/>
                </a:lnTo>
                <a:lnTo>
                  <a:pt x="100198" y="235263"/>
                </a:lnTo>
                <a:lnTo>
                  <a:pt x="97143" y="236712"/>
                </a:lnTo>
                <a:lnTo>
                  <a:pt x="94113" y="237678"/>
                </a:lnTo>
                <a:lnTo>
                  <a:pt x="91102" y="237330"/>
                </a:lnTo>
                <a:lnTo>
                  <a:pt x="88102" y="236106"/>
                </a:lnTo>
                <a:lnTo>
                  <a:pt x="85110" y="234298"/>
                </a:lnTo>
                <a:lnTo>
                  <a:pt x="82123" y="232100"/>
                </a:lnTo>
                <a:lnTo>
                  <a:pt x="79140" y="229643"/>
                </a:lnTo>
                <a:lnTo>
                  <a:pt x="76158" y="227012"/>
                </a:lnTo>
                <a:lnTo>
                  <a:pt x="74171" y="223274"/>
                </a:lnTo>
                <a:lnTo>
                  <a:pt x="72846" y="218798"/>
                </a:lnTo>
                <a:lnTo>
                  <a:pt x="71962" y="213829"/>
                </a:lnTo>
                <a:lnTo>
                  <a:pt x="71374" y="204563"/>
                </a:lnTo>
                <a:lnTo>
                  <a:pt x="70719" y="178394"/>
                </a:lnTo>
                <a:lnTo>
                  <a:pt x="71537" y="167049"/>
                </a:lnTo>
                <a:lnTo>
                  <a:pt x="73074" y="157502"/>
                </a:lnTo>
                <a:lnTo>
                  <a:pt x="75092" y="149153"/>
                </a:lnTo>
                <a:lnTo>
                  <a:pt x="77428" y="140610"/>
                </a:lnTo>
                <a:lnTo>
                  <a:pt x="82671" y="123181"/>
                </a:lnTo>
                <a:lnTo>
                  <a:pt x="87442" y="115358"/>
                </a:lnTo>
                <a:lnTo>
                  <a:pt x="93600" y="108158"/>
                </a:lnTo>
                <a:lnTo>
                  <a:pt x="111195" y="91190"/>
                </a:lnTo>
                <a:lnTo>
                  <a:pt x="132704" y="6994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PenAnnotation16"/>
          <p:cNvSpPr/>
          <p:nvPr/>
        </p:nvSpPr>
        <p:spPr>
          <a:xfrm>
            <a:off x="4224251" y="3277195"/>
            <a:ext cx="88258" cy="172807"/>
          </a:xfrm>
          <a:custGeom>
            <a:avLst/>
            <a:gdLst/>
            <a:ahLst/>
            <a:cxnLst/>
            <a:rect l="0" t="0" r="0" b="0"/>
            <a:pathLst>
              <a:path w="88258" h="172807">
                <a:moveTo>
                  <a:pt x="26280" y="0"/>
                </a:moveTo>
                <a:lnTo>
                  <a:pt x="26280" y="9481"/>
                </a:lnTo>
                <a:lnTo>
                  <a:pt x="25288" y="14258"/>
                </a:lnTo>
                <a:lnTo>
                  <a:pt x="23634" y="19427"/>
                </a:lnTo>
                <a:lnTo>
                  <a:pt x="21539" y="24858"/>
                </a:lnTo>
                <a:lnTo>
                  <a:pt x="19151" y="32447"/>
                </a:lnTo>
                <a:lnTo>
                  <a:pt x="13851" y="51463"/>
                </a:lnTo>
                <a:lnTo>
                  <a:pt x="11049" y="59113"/>
                </a:lnTo>
                <a:lnTo>
                  <a:pt x="8188" y="65206"/>
                </a:lnTo>
                <a:lnTo>
                  <a:pt x="5289" y="70259"/>
                </a:lnTo>
                <a:lnTo>
                  <a:pt x="3356" y="74621"/>
                </a:lnTo>
                <a:lnTo>
                  <a:pt x="2068" y="78521"/>
                </a:lnTo>
                <a:lnTo>
                  <a:pt x="0" y="87168"/>
                </a:lnTo>
                <a:lnTo>
                  <a:pt x="822" y="88870"/>
                </a:lnTo>
                <a:lnTo>
                  <a:pt x="2363" y="90997"/>
                </a:lnTo>
                <a:lnTo>
                  <a:pt x="4382" y="93407"/>
                </a:lnTo>
                <a:lnTo>
                  <a:pt x="6720" y="95013"/>
                </a:lnTo>
                <a:lnTo>
                  <a:pt x="9271" y="96084"/>
                </a:lnTo>
                <a:lnTo>
                  <a:pt x="11964" y="96799"/>
                </a:lnTo>
                <a:lnTo>
                  <a:pt x="17728" y="97274"/>
                </a:lnTo>
                <a:lnTo>
                  <a:pt x="25540" y="97592"/>
                </a:lnTo>
                <a:lnTo>
                  <a:pt x="52372" y="98101"/>
                </a:lnTo>
                <a:lnTo>
                  <a:pt x="56573" y="99135"/>
                </a:lnTo>
                <a:lnTo>
                  <a:pt x="60366" y="100817"/>
                </a:lnTo>
                <a:lnTo>
                  <a:pt x="63887" y="102930"/>
                </a:lnTo>
                <a:lnTo>
                  <a:pt x="67226" y="105331"/>
                </a:lnTo>
                <a:lnTo>
                  <a:pt x="70444" y="107923"/>
                </a:lnTo>
                <a:lnTo>
                  <a:pt x="73582" y="110644"/>
                </a:lnTo>
                <a:lnTo>
                  <a:pt x="76667" y="113450"/>
                </a:lnTo>
                <a:lnTo>
                  <a:pt x="82739" y="119214"/>
                </a:lnTo>
                <a:lnTo>
                  <a:pt x="84755" y="122140"/>
                </a:lnTo>
                <a:lnTo>
                  <a:pt x="86099" y="125083"/>
                </a:lnTo>
                <a:lnTo>
                  <a:pt x="86995" y="128037"/>
                </a:lnTo>
                <a:lnTo>
                  <a:pt x="87593" y="130998"/>
                </a:lnTo>
                <a:lnTo>
                  <a:pt x="87991" y="133965"/>
                </a:lnTo>
                <a:lnTo>
                  <a:pt x="88257" y="136935"/>
                </a:lnTo>
                <a:lnTo>
                  <a:pt x="87442" y="139907"/>
                </a:lnTo>
                <a:lnTo>
                  <a:pt x="85906" y="142881"/>
                </a:lnTo>
                <a:lnTo>
                  <a:pt x="83890" y="145855"/>
                </a:lnTo>
                <a:lnTo>
                  <a:pt x="80561" y="149823"/>
                </a:lnTo>
                <a:lnTo>
                  <a:pt x="76358" y="154452"/>
                </a:lnTo>
                <a:lnTo>
                  <a:pt x="63607" y="167803"/>
                </a:lnTo>
                <a:lnTo>
                  <a:pt x="60094" y="171399"/>
                </a:lnTo>
                <a:lnTo>
                  <a:pt x="57753" y="172806"/>
                </a:lnTo>
                <a:lnTo>
                  <a:pt x="56191" y="172751"/>
                </a:lnTo>
                <a:lnTo>
                  <a:pt x="53069" y="16966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PenAnnotation22"/>
          <p:cNvSpPr/>
          <p:nvPr/>
        </p:nvSpPr>
        <p:spPr>
          <a:xfrm>
            <a:off x="3902273" y="3635928"/>
            <a:ext cx="115593" cy="122031"/>
          </a:xfrm>
          <a:custGeom>
            <a:avLst/>
            <a:gdLst/>
            <a:ahLst/>
            <a:cxnLst/>
            <a:rect l="0" t="0" r="0" b="0"/>
            <a:pathLst>
              <a:path w="115593" h="122031">
                <a:moveTo>
                  <a:pt x="26789" y="52032"/>
                </a:moveTo>
                <a:lnTo>
                  <a:pt x="26789" y="61513"/>
                </a:lnTo>
                <a:lnTo>
                  <a:pt x="27781" y="66290"/>
                </a:lnTo>
                <a:lnTo>
                  <a:pt x="29435" y="71460"/>
                </a:lnTo>
                <a:lnTo>
                  <a:pt x="31530" y="76890"/>
                </a:lnTo>
                <a:lnTo>
                  <a:pt x="33918" y="82495"/>
                </a:lnTo>
                <a:lnTo>
                  <a:pt x="39218" y="94014"/>
                </a:lnTo>
                <a:lnTo>
                  <a:pt x="42020" y="98872"/>
                </a:lnTo>
                <a:lnTo>
                  <a:pt x="44881" y="103102"/>
                </a:lnTo>
                <a:lnTo>
                  <a:pt x="47780" y="106915"/>
                </a:lnTo>
                <a:lnTo>
                  <a:pt x="50705" y="109457"/>
                </a:lnTo>
                <a:lnTo>
                  <a:pt x="53647" y="111151"/>
                </a:lnTo>
                <a:lnTo>
                  <a:pt x="56600" y="112281"/>
                </a:lnTo>
                <a:lnTo>
                  <a:pt x="59562" y="114026"/>
                </a:lnTo>
                <a:lnTo>
                  <a:pt x="62528" y="116182"/>
                </a:lnTo>
                <a:lnTo>
                  <a:pt x="65498" y="118611"/>
                </a:lnTo>
                <a:lnTo>
                  <a:pt x="69462" y="120231"/>
                </a:lnTo>
                <a:lnTo>
                  <a:pt x="74089" y="121310"/>
                </a:lnTo>
                <a:lnTo>
                  <a:pt x="79159" y="122030"/>
                </a:lnTo>
                <a:lnTo>
                  <a:pt x="83530" y="121518"/>
                </a:lnTo>
                <a:lnTo>
                  <a:pt x="87437" y="120184"/>
                </a:lnTo>
                <a:lnTo>
                  <a:pt x="91033" y="118303"/>
                </a:lnTo>
                <a:lnTo>
                  <a:pt x="93431" y="116056"/>
                </a:lnTo>
                <a:lnTo>
                  <a:pt x="95030" y="113567"/>
                </a:lnTo>
                <a:lnTo>
                  <a:pt x="96095" y="110915"/>
                </a:lnTo>
                <a:lnTo>
                  <a:pt x="97798" y="108155"/>
                </a:lnTo>
                <a:lnTo>
                  <a:pt x="99925" y="105322"/>
                </a:lnTo>
                <a:lnTo>
                  <a:pt x="102336" y="102442"/>
                </a:lnTo>
                <a:lnTo>
                  <a:pt x="104935" y="99529"/>
                </a:lnTo>
                <a:lnTo>
                  <a:pt x="110468" y="93647"/>
                </a:lnTo>
                <a:lnTo>
                  <a:pt x="112341" y="87713"/>
                </a:lnTo>
                <a:lnTo>
                  <a:pt x="113589" y="79788"/>
                </a:lnTo>
                <a:lnTo>
                  <a:pt x="114976" y="63376"/>
                </a:lnTo>
                <a:lnTo>
                  <a:pt x="115592" y="52775"/>
                </a:lnTo>
                <a:lnTo>
                  <a:pt x="114765" y="47566"/>
                </a:lnTo>
                <a:lnTo>
                  <a:pt x="113221" y="42110"/>
                </a:lnTo>
                <a:lnTo>
                  <a:pt x="111199" y="36488"/>
                </a:lnTo>
                <a:lnTo>
                  <a:pt x="108860" y="30755"/>
                </a:lnTo>
                <a:lnTo>
                  <a:pt x="106307" y="24949"/>
                </a:lnTo>
                <a:lnTo>
                  <a:pt x="103614" y="19094"/>
                </a:lnTo>
                <a:lnTo>
                  <a:pt x="100826" y="15191"/>
                </a:lnTo>
                <a:lnTo>
                  <a:pt x="97975" y="12589"/>
                </a:lnTo>
                <a:lnTo>
                  <a:pt x="95082" y="10854"/>
                </a:lnTo>
                <a:lnTo>
                  <a:pt x="91170" y="8705"/>
                </a:lnTo>
                <a:lnTo>
                  <a:pt x="81530" y="3672"/>
                </a:lnTo>
                <a:lnTo>
                  <a:pt x="76182" y="1933"/>
                </a:lnTo>
                <a:lnTo>
                  <a:pt x="70632" y="773"/>
                </a:lnTo>
                <a:lnTo>
                  <a:pt x="64947" y="0"/>
                </a:lnTo>
                <a:lnTo>
                  <a:pt x="60165" y="477"/>
                </a:lnTo>
                <a:lnTo>
                  <a:pt x="55985" y="1787"/>
                </a:lnTo>
                <a:lnTo>
                  <a:pt x="37407" y="11019"/>
                </a:lnTo>
                <a:lnTo>
                  <a:pt x="31883" y="14768"/>
                </a:lnTo>
                <a:lnTo>
                  <a:pt x="26217" y="19252"/>
                </a:lnTo>
                <a:lnTo>
                  <a:pt x="20454" y="24226"/>
                </a:lnTo>
                <a:lnTo>
                  <a:pt x="15620" y="28534"/>
                </a:lnTo>
                <a:lnTo>
                  <a:pt x="7604" y="35966"/>
                </a:lnTo>
                <a:lnTo>
                  <a:pt x="5069" y="39337"/>
                </a:lnTo>
                <a:lnTo>
                  <a:pt x="3379" y="42577"/>
                </a:lnTo>
                <a:lnTo>
                  <a:pt x="0" y="5203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PenAnnotation26"/>
          <p:cNvSpPr/>
          <p:nvPr/>
        </p:nvSpPr>
        <p:spPr>
          <a:xfrm>
            <a:off x="6090575" y="5107781"/>
            <a:ext cx="285222" cy="258290"/>
          </a:xfrm>
          <a:custGeom>
            <a:avLst/>
            <a:gdLst/>
            <a:ahLst/>
            <a:cxnLst/>
            <a:rect l="0" t="0" r="0" b="0"/>
            <a:pathLst>
              <a:path w="285222" h="258290">
                <a:moveTo>
                  <a:pt x="44120" y="142875"/>
                </a:moveTo>
                <a:lnTo>
                  <a:pt x="34639" y="138135"/>
                </a:lnTo>
                <a:lnTo>
                  <a:pt x="27339" y="135807"/>
                </a:lnTo>
                <a:lnTo>
                  <a:pt x="24002" y="135186"/>
                </a:lnTo>
                <a:lnTo>
                  <a:pt x="17650" y="131851"/>
                </a:lnTo>
                <a:lnTo>
                  <a:pt x="14567" y="129572"/>
                </a:lnTo>
                <a:lnTo>
                  <a:pt x="8496" y="127041"/>
                </a:lnTo>
                <a:lnTo>
                  <a:pt x="5487" y="126366"/>
                </a:lnTo>
                <a:lnTo>
                  <a:pt x="3482" y="126908"/>
                </a:lnTo>
                <a:lnTo>
                  <a:pt x="2145" y="128262"/>
                </a:lnTo>
                <a:lnTo>
                  <a:pt x="1254" y="130156"/>
                </a:lnTo>
                <a:lnTo>
                  <a:pt x="264" y="134907"/>
                </a:lnTo>
                <a:lnTo>
                  <a:pt x="0" y="137563"/>
                </a:lnTo>
                <a:lnTo>
                  <a:pt x="815" y="143302"/>
                </a:lnTo>
                <a:lnTo>
                  <a:pt x="2352" y="151097"/>
                </a:lnTo>
                <a:lnTo>
                  <a:pt x="4368" y="160263"/>
                </a:lnTo>
                <a:lnTo>
                  <a:pt x="6705" y="169349"/>
                </a:lnTo>
                <a:lnTo>
                  <a:pt x="9254" y="178384"/>
                </a:lnTo>
                <a:lnTo>
                  <a:pt x="11947" y="187383"/>
                </a:lnTo>
                <a:lnTo>
                  <a:pt x="14734" y="194375"/>
                </a:lnTo>
                <a:lnTo>
                  <a:pt x="17583" y="200029"/>
                </a:lnTo>
                <a:lnTo>
                  <a:pt x="20476" y="204790"/>
                </a:lnTo>
                <a:lnTo>
                  <a:pt x="23396" y="209948"/>
                </a:lnTo>
                <a:lnTo>
                  <a:pt x="29287" y="220972"/>
                </a:lnTo>
                <a:lnTo>
                  <a:pt x="33239" y="226689"/>
                </a:lnTo>
                <a:lnTo>
                  <a:pt x="37859" y="232486"/>
                </a:lnTo>
                <a:lnTo>
                  <a:pt x="42922" y="238334"/>
                </a:lnTo>
                <a:lnTo>
                  <a:pt x="51194" y="247478"/>
                </a:lnTo>
                <a:lnTo>
                  <a:pt x="54789" y="251306"/>
                </a:lnTo>
                <a:lnTo>
                  <a:pt x="58178" y="253858"/>
                </a:lnTo>
                <a:lnTo>
                  <a:pt x="64589" y="256693"/>
                </a:lnTo>
                <a:lnTo>
                  <a:pt x="70746" y="257953"/>
                </a:lnTo>
                <a:lnTo>
                  <a:pt x="73777" y="258289"/>
                </a:lnTo>
                <a:lnTo>
                  <a:pt x="76790" y="257521"/>
                </a:lnTo>
                <a:lnTo>
                  <a:pt x="82783" y="254021"/>
                </a:lnTo>
                <a:lnTo>
                  <a:pt x="88754" y="249159"/>
                </a:lnTo>
                <a:lnTo>
                  <a:pt x="91736" y="246473"/>
                </a:lnTo>
                <a:lnTo>
                  <a:pt x="94715" y="242698"/>
                </a:lnTo>
                <a:lnTo>
                  <a:pt x="97694" y="238197"/>
                </a:lnTo>
                <a:lnTo>
                  <a:pt x="100672" y="233212"/>
                </a:lnTo>
                <a:lnTo>
                  <a:pt x="102657" y="227904"/>
                </a:lnTo>
                <a:lnTo>
                  <a:pt x="103981" y="222382"/>
                </a:lnTo>
                <a:lnTo>
                  <a:pt x="104863" y="216715"/>
                </a:lnTo>
                <a:lnTo>
                  <a:pt x="110845" y="185038"/>
                </a:lnTo>
                <a:lnTo>
                  <a:pt x="114400" y="170984"/>
                </a:lnTo>
                <a:lnTo>
                  <a:pt x="118755" y="155661"/>
                </a:lnTo>
                <a:lnTo>
                  <a:pt x="131718" y="113590"/>
                </a:lnTo>
                <a:lnTo>
                  <a:pt x="135261" y="102516"/>
                </a:lnTo>
                <a:lnTo>
                  <a:pt x="138615" y="95133"/>
                </a:lnTo>
                <a:lnTo>
                  <a:pt x="141843" y="90211"/>
                </a:lnTo>
                <a:lnTo>
                  <a:pt x="149413" y="82312"/>
                </a:lnTo>
                <a:lnTo>
                  <a:pt x="151026" y="82656"/>
                </a:lnTo>
                <a:lnTo>
                  <a:pt x="155465" y="85684"/>
                </a:lnTo>
                <a:lnTo>
                  <a:pt x="160744" y="92982"/>
                </a:lnTo>
                <a:lnTo>
                  <a:pt x="163541" y="97707"/>
                </a:lnTo>
                <a:lnTo>
                  <a:pt x="165406" y="103833"/>
                </a:lnTo>
                <a:lnTo>
                  <a:pt x="166650" y="110894"/>
                </a:lnTo>
                <a:lnTo>
                  <a:pt x="167478" y="118578"/>
                </a:lnTo>
                <a:lnTo>
                  <a:pt x="170015" y="127669"/>
                </a:lnTo>
                <a:lnTo>
                  <a:pt x="173691" y="137699"/>
                </a:lnTo>
                <a:lnTo>
                  <a:pt x="178125" y="148354"/>
                </a:lnTo>
                <a:lnTo>
                  <a:pt x="182074" y="156449"/>
                </a:lnTo>
                <a:lnTo>
                  <a:pt x="185699" y="162839"/>
                </a:lnTo>
                <a:lnTo>
                  <a:pt x="189107" y="168090"/>
                </a:lnTo>
                <a:lnTo>
                  <a:pt x="191380" y="172583"/>
                </a:lnTo>
                <a:lnTo>
                  <a:pt x="193904" y="180222"/>
                </a:lnTo>
                <a:lnTo>
                  <a:pt x="195570" y="182656"/>
                </a:lnTo>
                <a:lnTo>
                  <a:pt x="197673" y="184278"/>
                </a:lnTo>
                <a:lnTo>
                  <a:pt x="200066" y="185360"/>
                </a:lnTo>
                <a:lnTo>
                  <a:pt x="205372" y="186562"/>
                </a:lnTo>
                <a:lnTo>
                  <a:pt x="208176" y="186882"/>
                </a:lnTo>
                <a:lnTo>
                  <a:pt x="211038" y="185111"/>
                </a:lnTo>
                <a:lnTo>
                  <a:pt x="216863" y="177852"/>
                </a:lnTo>
                <a:lnTo>
                  <a:pt x="230461" y="157869"/>
                </a:lnTo>
                <a:lnTo>
                  <a:pt x="234824" y="149894"/>
                </a:lnTo>
                <a:lnTo>
                  <a:pt x="238725" y="141601"/>
                </a:lnTo>
                <a:lnTo>
                  <a:pt x="242317" y="133096"/>
                </a:lnTo>
                <a:lnTo>
                  <a:pt x="245705" y="124449"/>
                </a:lnTo>
                <a:lnTo>
                  <a:pt x="252114" y="106904"/>
                </a:lnTo>
                <a:lnTo>
                  <a:pt x="270307" y="53556"/>
                </a:lnTo>
                <a:lnTo>
                  <a:pt x="272302" y="44633"/>
                </a:lnTo>
                <a:lnTo>
                  <a:pt x="273632" y="35709"/>
                </a:lnTo>
                <a:lnTo>
                  <a:pt x="274518" y="26782"/>
                </a:lnTo>
                <a:lnTo>
                  <a:pt x="276101" y="19839"/>
                </a:lnTo>
                <a:lnTo>
                  <a:pt x="278150" y="14218"/>
                </a:lnTo>
                <a:lnTo>
                  <a:pt x="28522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PenAnnotation27"/>
          <p:cNvSpPr/>
          <p:nvPr/>
        </p:nvSpPr>
        <p:spPr>
          <a:xfrm>
            <a:off x="6482953" y="4979676"/>
            <a:ext cx="312540" cy="188698"/>
          </a:xfrm>
          <a:custGeom>
            <a:avLst/>
            <a:gdLst/>
            <a:ahLst/>
            <a:cxnLst/>
            <a:rect l="0" t="0" r="0" b="0"/>
            <a:pathLst>
              <a:path w="312540" h="188698">
                <a:moveTo>
                  <a:pt x="0" y="83456"/>
                </a:moveTo>
                <a:lnTo>
                  <a:pt x="4740" y="92938"/>
                </a:lnTo>
                <a:lnTo>
                  <a:pt x="6136" y="96722"/>
                </a:lnTo>
                <a:lnTo>
                  <a:pt x="7067" y="100237"/>
                </a:lnTo>
                <a:lnTo>
                  <a:pt x="7688" y="103574"/>
                </a:lnTo>
                <a:lnTo>
                  <a:pt x="9094" y="106790"/>
                </a:lnTo>
                <a:lnTo>
                  <a:pt x="11024" y="109926"/>
                </a:lnTo>
                <a:lnTo>
                  <a:pt x="13302" y="113009"/>
                </a:lnTo>
                <a:lnTo>
                  <a:pt x="15813" y="117049"/>
                </a:lnTo>
                <a:lnTo>
                  <a:pt x="18480" y="121726"/>
                </a:lnTo>
                <a:lnTo>
                  <a:pt x="24088" y="132215"/>
                </a:lnTo>
                <a:lnTo>
                  <a:pt x="29888" y="143491"/>
                </a:lnTo>
                <a:lnTo>
                  <a:pt x="32824" y="148284"/>
                </a:lnTo>
                <a:lnTo>
                  <a:pt x="35773" y="152472"/>
                </a:lnTo>
                <a:lnTo>
                  <a:pt x="38731" y="156256"/>
                </a:lnTo>
                <a:lnTo>
                  <a:pt x="42688" y="159771"/>
                </a:lnTo>
                <a:lnTo>
                  <a:pt x="47310" y="163106"/>
                </a:lnTo>
                <a:lnTo>
                  <a:pt x="52376" y="166322"/>
                </a:lnTo>
                <a:lnTo>
                  <a:pt x="55753" y="169458"/>
                </a:lnTo>
                <a:lnTo>
                  <a:pt x="58005" y="172541"/>
                </a:lnTo>
                <a:lnTo>
                  <a:pt x="59506" y="175588"/>
                </a:lnTo>
                <a:lnTo>
                  <a:pt x="61499" y="177620"/>
                </a:lnTo>
                <a:lnTo>
                  <a:pt x="63819" y="178974"/>
                </a:lnTo>
                <a:lnTo>
                  <a:pt x="66358" y="179877"/>
                </a:lnTo>
                <a:lnTo>
                  <a:pt x="68051" y="179487"/>
                </a:lnTo>
                <a:lnTo>
                  <a:pt x="69180" y="178235"/>
                </a:lnTo>
                <a:lnTo>
                  <a:pt x="69933" y="176408"/>
                </a:lnTo>
                <a:lnTo>
                  <a:pt x="73415" y="171731"/>
                </a:lnTo>
                <a:lnTo>
                  <a:pt x="75732" y="169096"/>
                </a:lnTo>
                <a:lnTo>
                  <a:pt x="77277" y="164361"/>
                </a:lnTo>
                <a:lnTo>
                  <a:pt x="78306" y="158229"/>
                </a:lnTo>
                <a:lnTo>
                  <a:pt x="78993" y="151164"/>
                </a:lnTo>
                <a:lnTo>
                  <a:pt x="79451" y="143478"/>
                </a:lnTo>
                <a:lnTo>
                  <a:pt x="79960" y="127000"/>
                </a:lnTo>
                <a:lnTo>
                  <a:pt x="80331" y="50209"/>
                </a:lnTo>
                <a:lnTo>
                  <a:pt x="81335" y="47401"/>
                </a:lnTo>
                <a:lnTo>
                  <a:pt x="82997" y="46521"/>
                </a:lnTo>
                <a:lnTo>
                  <a:pt x="85097" y="46927"/>
                </a:lnTo>
                <a:lnTo>
                  <a:pt x="90076" y="50023"/>
                </a:lnTo>
                <a:lnTo>
                  <a:pt x="92793" y="52238"/>
                </a:lnTo>
                <a:lnTo>
                  <a:pt x="95596" y="55699"/>
                </a:lnTo>
                <a:lnTo>
                  <a:pt x="98457" y="59990"/>
                </a:lnTo>
                <a:lnTo>
                  <a:pt x="101357" y="64835"/>
                </a:lnTo>
                <a:lnTo>
                  <a:pt x="104282" y="70050"/>
                </a:lnTo>
                <a:lnTo>
                  <a:pt x="110178" y="81136"/>
                </a:lnTo>
                <a:lnTo>
                  <a:pt x="113139" y="87863"/>
                </a:lnTo>
                <a:lnTo>
                  <a:pt x="116106" y="95324"/>
                </a:lnTo>
                <a:lnTo>
                  <a:pt x="119075" y="103274"/>
                </a:lnTo>
                <a:lnTo>
                  <a:pt x="122047" y="113535"/>
                </a:lnTo>
                <a:lnTo>
                  <a:pt x="125021" y="125337"/>
                </a:lnTo>
                <a:lnTo>
                  <a:pt x="127996" y="138166"/>
                </a:lnTo>
                <a:lnTo>
                  <a:pt x="131963" y="147711"/>
                </a:lnTo>
                <a:lnTo>
                  <a:pt x="136593" y="155066"/>
                </a:lnTo>
                <a:lnTo>
                  <a:pt x="141663" y="160962"/>
                </a:lnTo>
                <a:lnTo>
                  <a:pt x="146036" y="165884"/>
                </a:lnTo>
                <a:lnTo>
                  <a:pt x="153540" y="174000"/>
                </a:lnTo>
                <a:lnTo>
                  <a:pt x="155937" y="177553"/>
                </a:lnTo>
                <a:lnTo>
                  <a:pt x="157537" y="180914"/>
                </a:lnTo>
                <a:lnTo>
                  <a:pt x="158602" y="184147"/>
                </a:lnTo>
                <a:lnTo>
                  <a:pt x="160305" y="186302"/>
                </a:lnTo>
                <a:lnTo>
                  <a:pt x="162432" y="187739"/>
                </a:lnTo>
                <a:lnTo>
                  <a:pt x="164843" y="188697"/>
                </a:lnTo>
                <a:lnTo>
                  <a:pt x="167442" y="188344"/>
                </a:lnTo>
                <a:lnTo>
                  <a:pt x="170168" y="187116"/>
                </a:lnTo>
                <a:lnTo>
                  <a:pt x="172976" y="185305"/>
                </a:lnTo>
                <a:lnTo>
                  <a:pt x="174849" y="182113"/>
                </a:lnTo>
                <a:lnTo>
                  <a:pt x="176097" y="178001"/>
                </a:lnTo>
                <a:lnTo>
                  <a:pt x="176929" y="173275"/>
                </a:lnTo>
                <a:lnTo>
                  <a:pt x="178476" y="166156"/>
                </a:lnTo>
                <a:lnTo>
                  <a:pt x="182840" y="147662"/>
                </a:lnTo>
                <a:lnTo>
                  <a:pt x="185394" y="138167"/>
                </a:lnTo>
                <a:lnTo>
                  <a:pt x="190876" y="119678"/>
                </a:lnTo>
                <a:lnTo>
                  <a:pt x="199541" y="92535"/>
                </a:lnTo>
                <a:lnTo>
                  <a:pt x="202480" y="81572"/>
                </a:lnTo>
                <a:lnTo>
                  <a:pt x="205432" y="69301"/>
                </a:lnTo>
                <a:lnTo>
                  <a:pt x="214327" y="30976"/>
                </a:lnTo>
                <a:lnTo>
                  <a:pt x="217299" y="18704"/>
                </a:lnTo>
                <a:lnTo>
                  <a:pt x="220272" y="10522"/>
                </a:lnTo>
                <a:lnTo>
                  <a:pt x="223246" y="5068"/>
                </a:lnTo>
                <a:lnTo>
                  <a:pt x="226221" y="1432"/>
                </a:lnTo>
                <a:lnTo>
                  <a:pt x="229196" y="0"/>
                </a:lnTo>
                <a:lnTo>
                  <a:pt x="232173" y="37"/>
                </a:lnTo>
                <a:lnTo>
                  <a:pt x="235149" y="1054"/>
                </a:lnTo>
                <a:lnTo>
                  <a:pt x="237133" y="3717"/>
                </a:lnTo>
                <a:lnTo>
                  <a:pt x="238456" y="7476"/>
                </a:lnTo>
                <a:lnTo>
                  <a:pt x="239338" y="11967"/>
                </a:lnTo>
                <a:lnTo>
                  <a:pt x="242902" y="21906"/>
                </a:lnTo>
                <a:lnTo>
                  <a:pt x="254800" y="51470"/>
                </a:lnTo>
                <a:lnTo>
                  <a:pt x="261148" y="66101"/>
                </a:lnTo>
                <a:lnTo>
                  <a:pt x="273492" y="92941"/>
                </a:lnTo>
                <a:lnTo>
                  <a:pt x="278570" y="102678"/>
                </a:lnTo>
                <a:lnTo>
                  <a:pt x="282948" y="110161"/>
                </a:lnTo>
                <a:lnTo>
                  <a:pt x="286858" y="116143"/>
                </a:lnTo>
                <a:lnTo>
                  <a:pt x="289466" y="121122"/>
                </a:lnTo>
                <a:lnTo>
                  <a:pt x="291204" y="125434"/>
                </a:lnTo>
                <a:lnTo>
                  <a:pt x="292362" y="129300"/>
                </a:lnTo>
                <a:lnTo>
                  <a:pt x="294127" y="131879"/>
                </a:lnTo>
                <a:lnTo>
                  <a:pt x="296295" y="133597"/>
                </a:lnTo>
                <a:lnTo>
                  <a:pt x="298733" y="134743"/>
                </a:lnTo>
                <a:lnTo>
                  <a:pt x="304088" y="136016"/>
                </a:lnTo>
                <a:lnTo>
                  <a:pt x="312539" y="13703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 of the </a:t>
            </a:r>
            <a:br>
              <a:rPr lang="en-US" dirty="0" smtClean="0"/>
            </a:br>
            <a:r>
              <a:rPr lang="en-US" dirty="0" smtClean="0"/>
              <a:t>Compromise of 1850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 King Jr.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“A just law is a man-made code that squares with the moral law or the law of God. . . Any law that uplifts human personality is just.  Any law that degrades human personality is unjust.  All segregation statutes are unjust because segregation distorts the soul and damages the personality.”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Dred</a:t>
            </a:r>
            <a:r>
              <a:rPr lang="en-US" dirty="0" smtClean="0"/>
              <a:t> Scott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Americans, enslaved or free not citizens; therefore could not sue in federal court</a:t>
            </a:r>
          </a:p>
          <a:p>
            <a:r>
              <a:rPr lang="en-US" dirty="0" smtClean="0"/>
              <a:t>Missouri compromise unconstitutional.  Neither Congress nor territorial legislatures could prohibit slavery in territories – violated 5</a:t>
            </a:r>
            <a:r>
              <a:rPr lang="en-US" baseline="30000" dirty="0" smtClean="0"/>
              <a:t>th</a:t>
            </a:r>
            <a:r>
              <a:rPr lang="en-US" dirty="0" smtClean="0"/>
              <a:t> amendment property rights of slave holders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Brown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John Brown's Raid in American Memory - YouTube (VA historical society)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West Virginia PBS – start at 13 minutes.  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Pete Seeger John Brown s body - YouTube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Developments in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1620 – first Africans brought to Virginia</a:t>
            </a:r>
          </a:p>
          <a:p>
            <a:r>
              <a:rPr lang="en-US" dirty="0" smtClean="0"/>
              <a:t>1660’s – first slave codes passed</a:t>
            </a:r>
          </a:p>
          <a:p>
            <a:r>
              <a:rPr lang="en-US" dirty="0" smtClean="0"/>
              <a:t>1794 – Cotton Gin invented</a:t>
            </a:r>
          </a:p>
          <a:p>
            <a:r>
              <a:rPr lang="en-US" dirty="0" smtClean="0"/>
              <a:t>1800 – Slave Population – 1,000,000</a:t>
            </a:r>
          </a:p>
          <a:p>
            <a:r>
              <a:rPr lang="en-US" dirty="0" smtClean="0"/>
              <a:t>1808 – Importation of slaves from Africa </a:t>
            </a:r>
            <a:r>
              <a:rPr lang="en-US" u="sng" dirty="0" smtClean="0"/>
              <a:t>prohibited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1860 – slave population – 4,000,000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My Documents\My Pictures\john Br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65263"/>
            <a:ext cx="8585200" cy="5392737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John Brown “Raid on Harper’s Ferry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The Road to Secession, </a:t>
            </a:r>
            <a:r>
              <a:rPr lang="en-US" sz="3600" dirty="0" smtClean="0"/>
              <a:t>1850-1860 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914400"/>
            <a:ext cx="4040188" cy="304800"/>
          </a:xfrm>
        </p:spPr>
        <p:txBody>
          <a:bodyPr/>
          <a:lstStyle/>
          <a:p>
            <a:r>
              <a:rPr lang="en-US" dirty="0" smtClean="0"/>
              <a:t>Law/Action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5334000"/>
          </a:xfrm>
        </p:spPr>
        <p:txBody>
          <a:bodyPr/>
          <a:lstStyle/>
          <a:p>
            <a:r>
              <a:rPr lang="en-US" dirty="0" smtClean="0"/>
              <a:t>Compromise of 1850</a:t>
            </a:r>
          </a:p>
          <a:p>
            <a:endParaRPr lang="en-US" dirty="0" smtClean="0"/>
          </a:p>
          <a:p>
            <a:r>
              <a:rPr lang="en-US" dirty="0" smtClean="0"/>
              <a:t>Fugitive slave Act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Kansas – Nebraska Act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Dred</a:t>
            </a:r>
            <a:r>
              <a:rPr lang="en-US" dirty="0" smtClean="0"/>
              <a:t> Scott Decision</a:t>
            </a:r>
          </a:p>
          <a:p>
            <a:endParaRPr lang="en-US" dirty="0" smtClean="0"/>
          </a:p>
          <a:p>
            <a:r>
              <a:rPr lang="en-US" dirty="0" smtClean="0"/>
              <a:t>John Brown’s Raid on Harper’s Ferry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838200"/>
            <a:ext cx="4041775" cy="457200"/>
          </a:xfrm>
        </p:spPr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1371600"/>
            <a:ext cx="4041775" cy="5334000"/>
          </a:xfrm>
        </p:spPr>
        <p:txBody>
          <a:bodyPr/>
          <a:lstStyle/>
          <a:p>
            <a:r>
              <a:rPr lang="en-US" sz="2000" dirty="0" smtClean="0"/>
              <a:t>Introduced Popular Sovereignty; fugitive slave act</a:t>
            </a:r>
          </a:p>
          <a:p>
            <a:endParaRPr lang="en-US" sz="2000" dirty="0" smtClean="0"/>
          </a:p>
          <a:p>
            <a:r>
              <a:rPr lang="en-US" sz="2000" dirty="0" smtClean="0"/>
              <a:t>Northerner did not accept – personal liberty laws, civil disobedience</a:t>
            </a:r>
          </a:p>
          <a:p>
            <a:endParaRPr lang="en-US" sz="2000" dirty="0" smtClean="0"/>
          </a:p>
          <a:p>
            <a:r>
              <a:rPr lang="en-US" sz="2000" dirty="0" smtClean="0"/>
              <a:t>Bleeding Kansas; Formation of Republican Party; beating of Charles Sumner</a:t>
            </a:r>
          </a:p>
          <a:p>
            <a:endParaRPr lang="en-US" sz="2000" dirty="0" smtClean="0"/>
          </a:p>
          <a:p>
            <a:r>
              <a:rPr lang="en-US" sz="2000" dirty="0" smtClean="0"/>
              <a:t>Benefited South and outraged northern abolitionists</a:t>
            </a:r>
          </a:p>
          <a:p>
            <a:endParaRPr lang="en-US" sz="2000" dirty="0" smtClean="0"/>
          </a:p>
          <a:p>
            <a:r>
              <a:rPr lang="en-US" sz="2000" dirty="0" smtClean="0"/>
              <a:t>Increased southern suspicion of northern motives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Election of 1860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6019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http://www.270towin.com/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Order of Secession</a:t>
            </a:r>
            <a:endParaRPr lang="en-US" dirty="0"/>
          </a:p>
        </p:txBody>
      </p:sp>
      <p:pic>
        <p:nvPicPr>
          <p:cNvPr id="1026" name="Picture 2" descr="http://www.nps.gov/kemo/historyculture/images/hc_wardeclared_secessionorde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87280"/>
            <a:ext cx="6689567" cy="587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historyplace.com/civilwar/cwar-pix/civ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4" y="0"/>
            <a:ext cx="8563426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199" y="685797"/>
          <a:ext cx="7772400" cy="5867402"/>
        </p:xfrm>
        <a:graphic>
          <a:graphicData uri="http://schemas.openxmlformats.org/drawingml/2006/table">
            <a:tbl>
              <a:tblPr/>
              <a:tblGrid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</a:tblGrid>
              <a:tr h="342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latin typeface="Calibri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SimSun"/>
                          <a:cs typeface="Arial"/>
                        </a:rPr>
                        <a:t>1790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SimSun"/>
                          <a:cs typeface="Arial"/>
                        </a:rPr>
                        <a:t>1800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SimSun"/>
                          <a:cs typeface="Arial"/>
                        </a:rPr>
                        <a:t>1810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SimSun"/>
                          <a:cs typeface="Arial"/>
                        </a:rPr>
                        <a:t>1820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SimSun"/>
                          <a:cs typeface="Arial"/>
                        </a:rPr>
                        <a:t>1830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SimSun"/>
                          <a:cs typeface="Arial"/>
                        </a:rPr>
                        <a:t>1840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SimSun"/>
                          <a:cs typeface="Arial"/>
                        </a:rPr>
                        <a:t>1850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SimSun"/>
                          <a:cs typeface="Arial"/>
                        </a:rPr>
                        <a:t>1860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325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>
                        <a:latin typeface="Calibri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564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SimSun"/>
                          <a:cs typeface="Arial"/>
                        </a:rPr>
                        <a:t>All States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SimSun"/>
                          <a:cs typeface="Arial"/>
                        </a:rPr>
                        <a:t>694,207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SimSun"/>
                          <a:cs typeface="Arial"/>
                        </a:rPr>
                        <a:t>887,612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SimSun"/>
                          <a:cs typeface="Arial"/>
                        </a:rPr>
                        <a:t>1,130,781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SimSun"/>
                          <a:cs typeface="Arial"/>
                        </a:rPr>
                        <a:t>1,529,012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SimSun"/>
                          <a:cs typeface="Arial"/>
                        </a:rPr>
                        <a:t>1,987,428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SimSun"/>
                          <a:cs typeface="Arial"/>
                        </a:rPr>
                        <a:t>2,482,798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SimSun"/>
                          <a:cs typeface="Arial"/>
                        </a:rPr>
                        <a:t>3,200,600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Calibri"/>
                          <a:ea typeface="SimSun"/>
                          <a:cs typeface="Arial"/>
                        </a:rPr>
                        <a:t>3,950,546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4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Delaware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8,887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6,153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4,177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4,509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3,292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2,605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2,290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1,798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2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Georgia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29,264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59,699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105,218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149,656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217,531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280,944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381,682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462,198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4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Maryland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103,036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105,635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111,502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107,398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102,994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89,737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90,368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87,189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4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Mississippi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-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-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-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32,814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65,659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195,211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309,878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436,631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4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New Jersey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11,423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12,422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10,851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7,557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2,254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674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236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18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4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New York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21,193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20,613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15,017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10,088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75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4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-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-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4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Pennsylvania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3,707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1,706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795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211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403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64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-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-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4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South Carolina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107,094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146,151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196,365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251,783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315,401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327,038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latin typeface="Calibri"/>
                          <a:ea typeface="SimSun"/>
                          <a:cs typeface="Arial"/>
                        </a:rPr>
                        <a:t>384,984</a:t>
                      </a:r>
                      <a:endParaRPr lang="en-US" sz="800" dirty="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402,406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2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Virginia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292,627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346,671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392,518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425,153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469,757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449,087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latin typeface="Calibri"/>
                          <a:ea typeface="SimSun"/>
                          <a:cs typeface="Arial"/>
                        </a:rPr>
                        <a:t>472,528</a:t>
                      </a:r>
                      <a:endParaRPr lang="en-US" sz="8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latin typeface="Calibri"/>
                          <a:ea typeface="SimSun"/>
                          <a:cs typeface="Arial"/>
                        </a:rPr>
                        <a:t>490,865</a:t>
                      </a:r>
                      <a:endParaRPr lang="en-US" sz="800" dirty="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43060" marR="43060" marT="43060" marB="430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1" y="2023488"/>
          <a:ext cx="7086600" cy="4072511"/>
        </p:xfrm>
        <a:graphic>
          <a:graphicData uri="http://schemas.openxmlformats.org/drawingml/2006/table">
            <a:tbl>
              <a:tblPr/>
              <a:tblGrid>
                <a:gridCol w="787400"/>
                <a:gridCol w="787400"/>
                <a:gridCol w="787400"/>
                <a:gridCol w="787400"/>
                <a:gridCol w="787400"/>
                <a:gridCol w="787400"/>
                <a:gridCol w="787400"/>
                <a:gridCol w="787400"/>
                <a:gridCol w="787400"/>
              </a:tblGrid>
              <a:tr h="6469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 b="1">
                          <a:latin typeface="Calibri"/>
                          <a:ea typeface="SimSun"/>
                          <a:cs typeface="Arial"/>
                        </a:rPr>
                        <a:t>Significant dates</a:t>
                      </a:r>
                      <a:endParaRPr lang="en-US" sz="11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Arial"/>
                          <a:hlinkClick r:id="rId2" tooltip="Vermont"/>
                        </a:rPr>
                        <a:t>VT</a:t>
                      </a:r>
                      <a:endParaRPr lang="en-US" sz="11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Arial"/>
                          <a:hlinkClick r:id="rId3" tooltip="Pennsylvania"/>
                        </a:rPr>
                        <a:t>PA</a:t>
                      </a:r>
                      <a:endParaRPr lang="en-US" sz="11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Arial"/>
                          <a:hlinkClick r:id="rId4" tooltip="Massachusetts"/>
                        </a:rPr>
                        <a:t>MA</a:t>
                      </a:r>
                      <a:endParaRPr lang="en-US" sz="11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Arial"/>
                          <a:hlinkClick r:id="rId5" tooltip="New Hampshire"/>
                        </a:rPr>
                        <a:t>NH</a:t>
                      </a:r>
                      <a:endParaRPr lang="en-US" sz="11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Arial"/>
                          <a:hlinkClick r:id="rId6" tooltip="Connecticut"/>
                        </a:rPr>
                        <a:t>CT</a:t>
                      </a:r>
                      <a:endParaRPr lang="en-US" sz="11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Arial"/>
                          <a:hlinkClick r:id="rId7" tooltip="Rhode Island"/>
                        </a:rPr>
                        <a:t>RI</a:t>
                      </a:r>
                      <a:endParaRPr lang="en-US" sz="11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Arial"/>
                          <a:hlinkClick r:id="rId8" tooltip="New York"/>
                        </a:rPr>
                        <a:t>NY</a:t>
                      </a:r>
                      <a:endParaRPr lang="en-US" sz="11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 b="1" u="sng">
                          <a:solidFill>
                            <a:srgbClr val="0000FF"/>
                          </a:solidFill>
                          <a:latin typeface="Calibri"/>
                          <a:ea typeface="SimSun"/>
                          <a:cs typeface="Arial"/>
                          <a:hlinkClick r:id="rId9" tooltip="New Jersey"/>
                        </a:rPr>
                        <a:t>NJ</a:t>
                      </a:r>
                      <a:endParaRPr lang="en-US" sz="1100"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9262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European settlement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1666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1638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1620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1623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1633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1636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1624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1620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262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First record of slavery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c.1760?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1639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1629?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1645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1639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1652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1626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1627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262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Official end of slavery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1777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1780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1783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1857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1784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1784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1799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1804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469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Actual end of slavery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1777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c.1845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1783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c.1845?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1848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1842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>
                          <a:latin typeface="Calibri"/>
                          <a:ea typeface="SimSun"/>
                          <a:cs typeface="Arial"/>
                        </a:rPr>
                        <a:t>1827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latin typeface="Calibri"/>
                          <a:ea typeface="SimSun"/>
                          <a:cs typeface="Arial"/>
                        </a:rPr>
                        <a:t>1865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Slavery in North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Slaveholders in the South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Slave sale poster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-64615"/>
            <a:ext cx="5438775" cy="6987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Whom is the poster directed towards?</a:t>
            </a:r>
          </a:p>
          <a:p>
            <a:r>
              <a:rPr lang="en-US" sz="4000" dirty="0" smtClean="0"/>
              <a:t>What message is being conveyed?</a:t>
            </a:r>
          </a:p>
          <a:p>
            <a:r>
              <a:rPr lang="en-US" sz="4000" dirty="0" smtClean="0"/>
              <a:t>Who do you think created the poster?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856</Words>
  <Application>Microsoft Office PowerPoint</Application>
  <PresentationFormat>On-screen Show (4:3)</PresentationFormat>
  <Paragraphs>251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Slide 1</vt:lpstr>
      <vt:lpstr>African Slave Trade</vt:lpstr>
      <vt:lpstr>Slide 3</vt:lpstr>
      <vt:lpstr>Developments in Slavery</vt:lpstr>
      <vt:lpstr>Slide 5</vt:lpstr>
      <vt:lpstr>End of Slavery in North</vt:lpstr>
      <vt:lpstr>Slaveholders in the South</vt:lpstr>
      <vt:lpstr>Slide 8</vt:lpstr>
      <vt:lpstr>Slide 9</vt:lpstr>
      <vt:lpstr>Slide 10</vt:lpstr>
      <vt:lpstr>Harriet Tubman</vt:lpstr>
      <vt:lpstr>Harriet Beecher Stowe</vt:lpstr>
      <vt:lpstr>William Lloyd Garrison</vt:lpstr>
      <vt:lpstr>John Brown</vt:lpstr>
      <vt:lpstr>Slide 15</vt:lpstr>
      <vt:lpstr>After Compromise of 1850</vt:lpstr>
      <vt:lpstr>U.S. in 1819</vt:lpstr>
      <vt:lpstr>Dispute over spread of slavery</vt:lpstr>
      <vt:lpstr>United States in 1819</vt:lpstr>
      <vt:lpstr>Missouri Compromise</vt:lpstr>
      <vt:lpstr>The Missouri Compromise</vt:lpstr>
      <vt:lpstr>U.S. in 1849</vt:lpstr>
      <vt:lpstr>Compromise of 1850</vt:lpstr>
      <vt:lpstr>Slide 24</vt:lpstr>
      <vt:lpstr>Slide 25</vt:lpstr>
      <vt:lpstr>Compromise of 1850</vt:lpstr>
      <vt:lpstr>Slide 27</vt:lpstr>
      <vt:lpstr>Collapse of Compromise</vt:lpstr>
      <vt:lpstr>Slide 29</vt:lpstr>
      <vt:lpstr>Fugitive Slave Act </vt:lpstr>
      <vt:lpstr>Northern response to  Fugitive Slave act</vt:lpstr>
      <vt:lpstr>Kansas-Nebraska Act (1854)</vt:lpstr>
      <vt:lpstr>Kansas-Nebraska Act and the Collapse of the Missouri Compromise</vt:lpstr>
      <vt:lpstr>Slide 34</vt:lpstr>
      <vt:lpstr>Slide 35</vt:lpstr>
      <vt:lpstr>Collapse of the  Compromise of 1850</vt:lpstr>
      <vt:lpstr>Martin Luther King Jr.</vt:lpstr>
      <vt:lpstr>Dred Scott Decision</vt:lpstr>
      <vt:lpstr>John Brown</vt:lpstr>
      <vt:lpstr>John Brown “Raid on Harper’s Ferry</vt:lpstr>
      <vt:lpstr>The Road to Secession, 1850-1860 </vt:lpstr>
      <vt:lpstr>Election of 1860</vt:lpstr>
      <vt:lpstr>Order of Secession</vt:lpstr>
      <vt:lpstr>Slide 44</vt:lpstr>
    </vt:vector>
  </TitlesOfParts>
  <Company>GNPS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GNPS</dc:creator>
  <cp:lastModifiedBy>tmadd0829</cp:lastModifiedBy>
  <cp:revision>99</cp:revision>
  <dcterms:created xsi:type="dcterms:W3CDTF">2008-04-01T20:32:34Z</dcterms:created>
  <dcterms:modified xsi:type="dcterms:W3CDTF">2017-01-10T19:41:53Z</dcterms:modified>
</cp:coreProperties>
</file>