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activeX/activeX4.xml" ContentType="application/vnd.ms-office.activeX+xml"/>
  <Override PartName="/ppt/activeX/activeX15.xml" ContentType="application/vnd.ms-office.activeX+xml"/>
  <Override PartName="/ppt/activeX/activeX17.xml" ContentType="application/vnd.ms-office.activeX+xml"/>
  <Override PartName="/ppt/activeX/activeX26.xml" ContentType="application/vnd.ms-office.activeX+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activeX/activeX2.xml" ContentType="application/vnd.ms-office.activeX+xml"/>
  <Override PartName="/ppt/activeX/activeX13.xml" ContentType="application/vnd.ms-office.activeX+xml"/>
  <Override PartName="/ppt/activeX/activeX24.xml" ContentType="application/vnd.ms-office.activeX+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activeX/activeX11.xml" ContentType="application/vnd.ms-office.activeX+xml"/>
  <Override PartName="/ppt/activeX/activeX22.xml" ContentType="application/vnd.ms-office.activeX+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activeX/activeX20.xml" ContentType="application/vnd.ms-office.activeX+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activeX/activeX9.xml" ContentType="application/vnd.ms-office.activeX+xml"/>
  <Override PartName="/ppt/activeX/activeX29.xml" ContentType="application/vnd.ms-office.activeX+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activeX/activeX7.xml" ContentType="application/vnd.ms-office.activeX+xml"/>
  <Override PartName="/ppt/activeX/activeX18.xml" ContentType="application/vnd.ms-office.activeX+xml"/>
  <Override PartName="/ppt/activeX/activeX27.xml" ContentType="application/vnd.ms-office.activeX+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ms-office.activeX"/>
  <Override PartName="/ppt/activeX/activeX5.xml" ContentType="application/vnd.ms-office.activeX+xml"/>
  <Override PartName="/ppt/activeX/activeX16.xml" ContentType="application/vnd.ms-office.activeX+xml"/>
  <Override PartName="/ppt/activeX/activeX25.xml" ContentType="application/vnd.ms-office.activeX+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activeX/activeX3.xml" ContentType="application/vnd.ms-office.activeX+xml"/>
  <Override PartName="/ppt/activeX/activeX14.xml" ContentType="application/vnd.ms-office.activeX+xml"/>
  <Override PartName="/ppt/activeX/activeX23.xml" ContentType="application/vnd.ms-office.activeX+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activeX/activeX1.xml" ContentType="application/vnd.ms-office.activeX+xml"/>
  <Override PartName="/ppt/activeX/activeX12.xml" ContentType="application/vnd.ms-office.activeX+xml"/>
  <Override PartName="/ppt/activeX/activeX21.xml" ContentType="application/vnd.ms-office.activeX+xml"/>
  <Override PartName="/ppt/activeX/activeX30.xml" ContentType="application/vnd.ms-office.activeX+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activeX/activeX10.xml" ContentType="application/vnd.ms-office.activeX+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activeX/activeX8.xml" ContentType="application/vnd.ms-office.activeX+xml"/>
  <Override PartName="/ppt/slides/slide8.xml" ContentType="application/vnd.openxmlformats-officedocument.presentationml.slide+xml"/>
  <Override PartName="/ppt/activeX/activeX6.xml" ContentType="application/vnd.ms-office.activeX+xml"/>
  <Override PartName="/ppt/activeX/activeX19.xml" ContentType="application/vnd.ms-office.activeX+xml"/>
  <Override PartName="/ppt/activeX/activeX28.xml" ContentType="application/vnd.ms-office.activeX+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76" r:id="rId3"/>
    <p:sldId id="277" r:id="rId4"/>
    <p:sldId id="290" r:id="rId5"/>
    <p:sldId id="291" r:id="rId6"/>
    <p:sldId id="292" r:id="rId7"/>
    <p:sldId id="293" r:id="rId8"/>
    <p:sldId id="273" r:id="rId9"/>
    <p:sldId id="295" r:id="rId10"/>
    <p:sldId id="300" r:id="rId11"/>
    <p:sldId id="296" r:id="rId12"/>
    <p:sldId id="297" r:id="rId13"/>
    <p:sldId id="298" r:id="rId14"/>
    <p:sldId id="299" r:id="rId15"/>
    <p:sldId id="303" r:id="rId16"/>
    <p:sldId id="302" r:id="rId17"/>
    <p:sldId id="301" r:id="rId18"/>
    <p:sldId id="304" r:id="rId19"/>
    <p:sldId id="279" r:id="rId20"/>
    <p:sldId id="283" r:id="rId21"/>
    <p:sldId id="280" r:id="rId22"/>
    <p:sldId id="288" r:id="rId23"/>
    <p:sldId id="289" r:id="rId24"/>
    <p:sldId id="281" r:id="rId25"/>
    <p:sldId id="261" r:id="rId26"/>
    <p:sldId id="260" r:id="rId27"/>
    <p:sldId id="262" r:id="rId28"/>
    <p:sldId id="268" r:id="rId29"/>
    <p:sldId id="270" r:id="rId30"/>
    <p:sldId id="266" r:id="rId31"/>
    <p:sldId id="263" r:id="rId32"/>
    <p:sldId id="267" r:id="rId33"/>
    <p:sldId id="264" r:id="rId34"/>
    <p:sldId id="265" r:id="rId35"/>
    <p:sldId id="271" r:id="rId36"/>
    <p:sldId id="269" r:id="rId37"/>
    <p:sldId id="28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6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17.xml.rels><?xml version="1.0" encoding="UTF-8" standalone="yes"?>
<Relationships xmlns="http://schemas.openxmlformats.org/package/2006/relationships"><Relationship Id="rId1" Type="http://schemas.microsoft.com/office/2006/relationships/activeXControlBinary" Target="activeX17.bin"/></Relationships>
</file>

<file path=ppt/activeX/_rels/activeX18.xml.rels><?xml version="1.0" encoding="UTF-8" standalone="yes"?>
<Relationships xmlns="http://schemas.openxmlformats.org/package/2006/relationships"><Relationship Id="rId1" Type="http://schemas.microsoft.com/office/2006/relationships/activeXControlBinary" Target="activeX18.bin"/></Relationships>
</file>

<file path=ppt/activeX/_rels/activeX19.xml.rels><?xml version="1.0" encoding="UTF-8" standalone="yes"?>
<Relationships xmlns="http://schemas.openxmlformats.org/package/2006/relationships"><Relationship Id="rId1" Type="http://schemas.microsoft.com/office/2006/relationships/activeXControlBinary" Target="activeX19.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20.xml.rels><?xml version="1.0" encoding="UTF-8" standalone="yes"?>
<Relationships xmlns="http://schemas.openxmlformats.org/package/2006/relationships"><Relationship Id="rId1" Type="http://schemas.microsoft.com/office/2006/relationships/activeXControlBinary" Target="activeX20.bin"/></Relationships>
</file>

<file path=ppt/activeX/_rels/activeX21.xml.rels><?xml version="1.0" encoding="UTF-8" standalone="yes"?>
<Relationships xmlns="http://schemas.openxmlformats.org/package/2006/relationships"><Relationship Id="rId1" Type="http://schemas.microsoft.com/office/2006/relationships/activeXControlBinary" Target="activeX21.bin"/></Relationships>
</file>

<file path=ppt/activeX/_rels/activeX22.xml.rels><?xml version="1.0" encoding="UTF-8" standalone="yes"?>
<Relationships xmlns="http://schemas.openxmlformats.org/package/2006/relationships"><Relationship Id="rId1" Type="http://schemas.microsoft.com/office/2006/relationships/activeXControlBinary" Target="activeX22.bin"/></Relationships>
</file>

<file path=ppt/activeX/_rels/activeX23.xml.rels><?xml version="1.0" encoding="UTF-8" standalone="yes"?>
<Relationships xmlns="http://schemas.openxmlformats.org/package/2006/relationships"><Relationship Id="rId1" Type="http://schemas.microsoft.com/office/2006/relationships/activeXControlBinary" Target="activeX23.bin"/></Relationships>
</file>

<file path=ppt/activeX/_rels/activeX24.xml.rels><?xml version="1.0" encoding="UTF-8" standalone="yes"?>
<Relationships xmlns="http://schemas.openxmlformats.org/package/2006/relationships"><Relationship Id="rId1" Type="http://schemas.microsoft.com/office/2006/relationships/activeXControlBinary" Target="activeX24.bin"/></Relationships>
</file>

<file path=ppt/activeX/_rels/activeX25.xml.rels><?xml version="1.0" encoding="UTF-8" standalone="yes"?>
<Relationships xmlns="http://schemas.openxmlformats.org/package/2006/relationships"><Relationship Id="rId1" Type="http://schemas.microsoft.com/office/2006/relationships/activeXControlBinary" Target="activeX25.bin"/></Relationships>
</file>

<file path=ppt/activeX/_rels/activeX26.xml.rels><?xml version="1.0" encoding="UTF-8" standalone="yes"?>
<Relationships xmlns="http://schemas.openxmlformats.org/package/2006/relationships"><Relationship Id="rId1" Type="http://schemas.microsoft.com/office/2006/relationships/activeXControlBinary" Target="activeX26.bin"/></Relationships>
</file>

<file path=ppt/activeX/_rels/activeX27.xml.rels><?xml version="1.0" encoding="UTF-8" standalone="yes"?>
<Relationships xmlns="http://schemas.openxmlformats.org/package/2006/relationships"><Relationship Id="rId1" Type="http://schemas.microsoft.com/office/2006/relationships/activeXControlBinary" Target="activeX27.bin"/></Relationships>
</file>

<file path=ppt/activeX/_rels/activeX28.xml.rels><?xml version="1.0" encoding="UTF-8" standalone="yes"?>
<Relationships xmlns="http://schemas.openxmlformats.org/package/2006/relationships"><Relationship Id="rId1" Type="http://schemas.microsoft.com/office/2006/relationships/activeXControlBinary" Target="activeX28.bin"/></Relationships>
</file>

<file path=ppt/activeX/_rels/activeX29.xml.rels><?xml version="1.0" encoding="UTF-8" standalone="yes"?>
<Relationships xmlns="http://schemas.openxmlformats.org/package/2006/relationships"><Relationship Id="rId1" Type="http://schemas.microsoft.com/office/2006/relationships/activeXControlBinary" Target="activeX29.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30.xml.rels><?xml version="1.0" encoding="UTF-8" standalone="yes"?>
<Relationships xmlns="http://schemas.openxmlformats.org/package/2006/relationships"><Relationship Id="rId1" Type="http://schemas.microsoft.com/office/2006/relationships/activeXControlBinary" Target="activeX30.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5512D118-5CC6-11CF-8D67-00AA00BDCE1D}" ax:persistence="persistStream" r:id="rId1"/>
</file>

<file path=ppt/activeX/activeX10.xml><?xml version="1.0" encoding="utf-8"?>
<ax:ocx xmlns:ax="http://schemas.microsoft.com/office/2006/activeX" xmlns:r="http://schemas.openxmlformats.org/officeDocument/2006/relationships" ax:classid="{5512D118-5CC6-11CF-8D67-00AA00BDCE1D}" ax:persistence="persistStream" r:id="rId1"/>
</file>

<file path=ppt/activeX/activeX11.xml><?xml version="1.0" encoding="utf-8"?>
<ax:ocx xmlns:ax="http://schemas.microsoft.com/office/2006/activeX" xmlns:r="http://schemas.openxmlformats.org/officeDocument/2006/relationships" ax:classid="{5512D118-5CC6-11CF-8D67-00AA00BDCE1D}" ax:persistence="persistStream" r:id="rId1"/>
</file>

<file path=ppt/activeX/activeX12.xml><?xml version="1.0" encoding="utf-8"?>
<ax:ocx xmlns:ax="http://schemas.microsoft.com/office/2006/activeX" xmlns:r="http://schemas.openxmlformats.org/officeDocument/2006/relationships" ax:classid="{5512D118-5CC6-11CF-8D67-00AA00BDCE1D}" ax:persistence="persistStream" r:id="rId1"/>
</file>

<file path=ppt/activeX/activeX13.xml><?xml version="1.0" encoding="utf-8"?>
<ax:ocx xmlns:ax="http://schemas.microsoft.com/office/2006/activeX" xmlns:r="http://schemas.openxmlformats.org/officeDocument/2006/relationships" ax:classid="{5512D118-5CC6-11CF-8D67-00AA00BDCE1D}" ax:persistence="persistStream" r:id="rId1"/>
</file>

<file path=ppt/activeX/activeX14.xml><?xml version="1.0" encoding="utf-8"?>
<ax:ocx xmlns:ax="http://schemas.microsoft.com/office/2006/activeX" xmlns:r="http://schemas.openxmlformats.org/officeDocument/2006/relationships" ax:classid="{5512D118-5CC6-11CF-8D67-00AA00BDCE1D}" ax:persistence="persistStream" r:id="rId1"/>
</file>

<file path=ppt/activeX/activeX15.xml><?xml version="1.0" encoding="utf-8"?>
<ax:ocx xmlns:ax="http://schemas.microsoft.com/office/2006/activeX" xmlns:r="http://schemas.openxmlformats.org/officeDocument/2006/relationships" ax:classid="{5512D118-5CC6-11CF-8D67-00AA00BDCE1D}" ax:persistence="persistStream" r:id="rId1"/>
</file>

<file path=ppt/activeX/activeX16.xml><?xml version="1.0" encoding="utf-8"?>
<ax:ocx xmlns:ax="http://schemas.microsoft.com/office/2006/activeX" xmlns:r="http://schemas.openxmlformats.org/officeDocument/2006/relationships" ax:classid="{5512D118-5CC6-11CF-8D67-00AA00BDCE1D}" ax:persistence="persistStream" r:id="rId1"/>
</file>

<file path=ppt/activeX/activeX17.xml><?xml version="1.0" encoding="utf-8"?>
<ax:ocx xmlns:ax="http://schemas.microsoft.com/office/2006/activeX" xmlns:r="http://schemas.openxmlformats.org/officeDocument/2006/relationships" ax:classid="{5512D118-5CC6-11CF-8D67-00AA00BDCE1D}" ax:persistence="persistStream" r:id="rId1"/>
</file>

<file path=ppt/activeX/activeX18.xml><?xml version="1.0" encoding="utf-8"?>
<ax:ocx xmlns:ax="http://schemas.microsoft.com/office/2006/activeX" xmlns:r="http://schemas.openxmlformats.org/officeDocument/2006/relationships" ax:classid="{5512D118-5CC6-11CF-8D67-00AA00BDCE1D}" ax:persistence="persistStream" r:id="rId1"/>
</file>

<file path=ppt/activeX/activeX19.xml><?xml version="1.0" encoding="utf-8"?>
<ax:ocx xmlns:ax="http://schemas.microsoft.com/office/2006/activeX" xmlns:r="http://schemas.openxmlformats.org/officeDocument/2006/relationships" ax:classid="{5512D118-5CC6-11CF-8D67-00AA00BDCE1D}" ax:persistence="persistStream" r:id="rId1"/>
</file>

<file path=ppt/activeX/activeX2.xml><?xml version="1.0" encoding="utf-8"?>
<ax:ocx xmlns:ax="http://schemas.microsoft.com/office/2006/activeX" xmlns:r="http://schemas.openxmlformats.org/officeDocument/2006/relationships" ax:classid="{5512D118-5CC6-11CF-8D67-00AA00BDCE1D}" ax:persistence="persistStream" r:id="rId1"/>
</file>

<file path=ppt/activeX/activeX20.xml><?xml version="1.0" encoding="utf-8"?>
<ax:ocx xmlns:ax="http://schemas.microsoft.com/office/2006/activeX" xmlns:r="http://schemas.openxmlformats.org/officeDocument/2006/relationships" ax:classid="{5512D118-5CC6-11CF-8D67-00AA00BDCE1D}" ax:persistence="persistStream" r:id="rId1"/>
</file>

<file path=ppt/activeX/activeX21.xml><?xml version="1.0" encoding="utf-8"?>
<ax:ocx xmlns:ax="http://schemas.microsoft.com/office/2006/activeX" xmlns:r="http://schemas.openxmlformats.org/officeDocument/2006/relationships" ax:classid="{5512D118-5CC6-11CF-8D67-00AA00BDCE1D}" ax:persistence="persistStream" r:id="rId1"/>
</file>

<file path=ppt/activeX/activeX22.xml><?xml version="1.0" encoding="utf-8"?>
<ax:ocx xmlns:ax="http://schemas.microsoft.com/office/2006/activeX" xmlns:r="http://schemas.openxmlformats.org/officeDocument/2006/relationships" ax:classid="{5512D118-5CC6-11CF-8D67-00AA00BDCE1D}" ax:persistence="persistStream" r:id="rId1"/>
</file>

<file path=ppt/activeX/activeX23.xml><?xml version="1.0" encoding="utf-8"?>
<ax:ocx xmlns:ax="http://schemas.microsoft.com/office/2006/activeX" xmlns:r="http://schemas.openxmlformats.org/officeDocument/2006/relationships" ax:classid="{5512D118-5CC6-11CF-8D67-00AA00BDCE1D}" ax:persistence="persistStream" r:id="rId1"/>
</file>

<file path=ppt/activeX/activeX24.xml><?xml version="1.0" encoding="utf-8"?>
<ax:ocx xmlns:ax="http://schemas.microsoft.com/office/2006/activeX" xmlns:r="http://schemas.openxmlformats.org/officeDocument/2006/relationships" ax:classid="{5512D118-5CC6-11CF-8D67-00AA00BDCE1D}" ax:persistence="persistStream" r:id="rId1"/>
</file>

<file path=ppt/activeX/activeX25.xml><?xml version="1.0" encoding="utf-8"?>
<ax:ocx xmlns:ax="http://schemas.microsoft.com/office/2006/activeX" xmlns:r="http://schemas.openxmlformats.org/officeDocument/2006/relationships" ax:classid="{5512D118-5CC6-11CF-8D67-00AA00BDCE1D}" ax:persistence="persistStream" r:id="rId1"/>
</file>

<file path=ppt/activeX/activeX26.xml><?xml version="1.0" encoding="utf-8"?>
<ax:ocx xmlns:ax="http://schemas.microsoft.com/office/2006/activeX" xmlns:r="http://schemas.openxmlformats.org/officeDocument/2006/relationships" ax:classid="{5512D118-5CC6-11CF-8D67-00AA00BDCE1D}" ax:persistence="persistStream" r:id="rId1"/>
</file>

<file path=ppt/activeX/activeX27.xml><?xml version="1.0" encoding="utf-8"?>
<ax:ocx xmlns:ax="http://schemas.microsoft.com/office/2006/activeX" xmlns:r="http://schemas.openxmlformats.org/officeDocument/2006/relationships" ax:classid="{5512D118-5CC6-11CF-8D67-00AA00BDCE1D}" ax:persistence="persistStream" r:id="rId1"/>
</file>

<file path=ppt/activeX/activeX28.xml><?xml version="1.0" encoding="utf-8"?>
<ax:ocx xmlns:ax="http://schemas.microsoft.com/office/2006/activeX" xmlns:r="http://schemas.openxmlformats.org/officeDocument/2006/relationships" ax:classid="{5512D118-5CC6-11CF-8D67-00AA00BDCE1D}" ax:persistence="persistStream" r:id="rId1"/>
</file>

<file path=ppt/activeX/activeX29.xml><?xml version="1.0" encoding="utf-8"?>
<ax:ocx xmlns:ax="http://schemas.microsoft.com/office/2006/activeX" xmlns:r="http://schemas.openxmlformats.org/officeDocument/2006/relationships" ax:classid="{5512D118-5CC6-11CF-8D67-00AA00BDCE1D}" ax:persistence="persistStream" r:id="rId1"/>
</file>

<file path=ppt/activeX/activeX3.xml><?xml version="1.0" encoding="utf-8"?>
<ax:ocx xmlns:ax="http://schemas.microsoft.com/office/2006/activeX" xmlns:r="http://schemas.openxmlformats.org/officeDocument/2006/relationships" ax:classid="{5512D118-5CC6-11CF-8D67-00AA00BDCE1D}" ax:persistence="persistStream" r:id="rId1"/>
</file>

<file path=ppt/activeX/activeX30.xml><?xml version="1.0" encoding="utf-8"?>
<ax:ocx xmlns:ax="http://schemas.microsoft.com/office/2006/activeX" xmlns:r="http://schemas.openxmlformats.org/officeDocument/2006/relationships" ax:classid="{5512D118-5CC6-11CF-8D67-00AA00BDCE1D}" ax:persistence="persistStream" r:id="rId1"/>
</file>

<file path=ppt/activeX/activeX4.xml><?xml version="1.0" encoding="utf-8"?>
<ax:ocx xmlns:ax="http://schemas.microsoft.com/office/2006/activeX" xmlns:r="http://schemas.openxmlformats.org/officeDocument/2006/relationships" ax:classid="{5512D118-5CC6-11CF-8D67-00AA00BDCE1D}" ax:persistence="persistStream" r:id="rId1"/>
</file>

<file path=ppt/activeX/activeX5.xml><?xml version="1.0" encoding="utf-8"?>
<ax:ocx xmlns:ax="http://schemas.microsoft.com/office/2006/activeX" xmlns:r="http://schemas.openxmlformats.org/officeDocument/2006/relationships" ax:classid="{5512D118-5CC6-11CF-8D67-00AA00BDCE1D}" ax:persistence="persistStream" r:id="rId1"/>
</file>

<file path=ppt/activeX/activeX6.xml><?xml version="1.0" encoding="utf-8"?>
<ax:ocx xmlns:ax="http://schemas.microsoft.com/office/2006/activeX" xmlns:r="http://schemas.openxmlformats.org/officeDocument/2006/relationships" ax:classid="{5512D118-5CC6-11CF-8D67-00AA00BDCE1D}" ax:persistence="persistStream" r:id="rId1"/>
</file>

<file path=ppt/activeX/activeX7.xml><?xml version="1.0" encoding="utf-8"?>
<ax:ocx xmlns:ax="http://schemas.microsoft.com/office/2006/activeX" xmlns:r="http://schemas.openxmlformats.org/officeDocument/2006/relationships" ax:classid="{5512D118-5CC6-11CF-8D67-00AA00BDCE1D}" ax:persistence="persistStream" r:id="rId1"/>
</file>

<file path=ppt/activeX/activeX8.xml><?xml version="1.0" encoding="utf-8"?>
<ax:ocx xmlns:ax="http://schemas.microsoft.com/office/2006/activeX" xmlns:r="http://schemas.openxmlformats.org/officeDocument/2006/relationships" ax:classid="{5512D118-5CC6-11CF-8D67-00AA00BDCE1D}" ax:persistence="persistStream" r:id="rId1"/>
</file>

<file path=ppt/activeX/activeX9.xml><?xml version="1.0" encoding="utf-8"?>
<ax:ocx xmlns:ax="http://schemas.microsoft.com/office/2006/activeX" xmlns:r="http://schemas.openxmlformats.org/officeDocument/2006/relationships" ax:classid="{5512D118-5CC6-11CF-8D67-00AA00BDCE1D}" ax:persistence="persistStream" r:id="rId1"/>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5CFD05-B085-4F55-9ED0-9AFD5E156F7A}" type="datetimeFigureOut">
              <a:rPr lang="en-US" smtClean="0"/>
              <a:pPr/>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0B30C-5A9B-43C8-B52A-85EE301D476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5CFD05-B085-4F55-9ED0-9AFD5E156F7A}" type="datetimeFigureOut">
              <a:rPr lang="en-US" smtClean="0"/>
              <a:pPr/>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0B30C-5A9B-43C8-B52A-85EE301D47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5CFD05-B085-4F55-9ED0-9AFD5E156F7A}" type="datetimeFigureOut">
              <a:rPr lang="en-US" smtClean="0"/>
              <a:pPr/>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0B30C-5A9B-43C8-B52A-85EE301D47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5CFD05-B085-4F55-9ED0-9AFD5E156F7A}" type="datetimeFigureOut">
              <a:rPr lang="en-US" smtClean="0"/>
              <a:pPr/>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0B30C-5A9B-43C8-B52A-85EE301D47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5CFD05-B085-4F55-9ED0-9AFD5E156F7A}" type="datetimeFigureOut">
              <a:rPr lang="en-US" smtClean="0"/>
              <a:pPr/>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0B30C-5A9B-43C8-B52A-85EE301D47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5CFD05-B085-4F55-9ED0-9AFD5E156F7A}" type="datetimeFigureOut">
              <a:rPr lang="en-US" smtClean="0"/>
              <a:pPr/>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0B30C-5A9B-43C8-B52A-85EE301D47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5CFD05-B085-4F55-9ED0-9AFD5E156F7A}" type="datetimeFigureOut">
              <a:rPr lang="en-US" smtClean="0"/>
              <a:pPr/>
              <a:t>9/28/2017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A0B30C-5A9B-43C8-B52A-85EE301D47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5CFD05-B085-4F55-9ED0-9AFD5E156F7A}" type="datetimeFigureOut">
              <a:rPr lang="en-US" smtClean="0"/>
              <a:pPr/>
              <a:t>9/28/2017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A0B30C-5A9B-43C8-B52A-85EE301D47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5CFD05-B085-4F55-9ED0-9AFD5E156F7A}" type="datetimeFigureOut">
              <a:rPr lang="en-US" smtClean="0"/>
              <a:pPr/>
              <a:t>9/28/2017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A0B30C-5A9B-43C8-B52A-85EE301D47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5CFD05-B085-4F55-9ED0-9AFD5E156F7A}" type="datetimeFigureOut">
              <a:rPr lang="en-US" smtClean="0"/>
              <a:pPr/>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0B30C-5A9B-43C8-B52A-85EE301D476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5CFD05-B085-4F55-9ED0-9AFD5E156F7A}" type="datetimeFigureOut">
              <a:rPr lang="en-US" smtClean="0"/>
              <a:pPr/>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0B30C-5A9B-43C8-B52A-85EE301D476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5CFD05-B085-4F55-9ED0-9AFD5E156F7A}" type="datetimeFigureOut">
              <a:rPr lang="en-US" smtClean="0"/>
              <a:pPr/>
              <a:t>9/28/2017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A0B30C-5A9B-43C8-B52A-85EE301D476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ontrol" Target="../activeX/activeX7.xml"/><Relationship Id="rId13" Type="http://schemas.openxmlformats.org/officeDocument/2006/relationships/control" Target="../activeX/activeX12.xml"/><Relationship Id="rId18" Type="http://schemas.openxmlformats.org/officeDocument/2006/relationships/control" Target="../activeX/activeX17.xml"/><Relationship Id="rId26" Type="http://schemas.openxmlformats.org/officeDocument/2006/relationships/control" Target="../activeX/activeX25.xml"/><Relationship Id="rId3" Type="http://schemas.openxmlformats.org/officeDocument/2006/relationships/control" Target="../activeX/activeX2.xml"/><Relationship Id="rId21" Type="http://schemas.openxmlformats.org/officeDocument/2006/relationships/control" Target="../activeX/activeX20.xml"/><Relationship Id="rId7" Type="http://schemas.openxmlformats.org/officeDocument/2006/relationships/control" Target="../activeX/activeX6.xml"/><Relationship Id="rId12" Type="http://schemas.openxmlformats.org/officeDocument/2006/relationships/control" Target="../activeX/activeX11.xml"/><Relationship Id="rId17" Type="http://schemas.openxmlformats.org/officeDocument/2006/relationships/control" Target="../activeX/activeX16.xml"/><Relationship Id="rId25" Type="http://schemas.openxmlformats.org/officeDocument/2006/relationships/control" Target="../activeX/activeX24.xml"/><Relationship Id="rId2" Type="http://schemas.openxmlformats.org/officeDocument/2006/relationships/control" Target="../activeX/activeX1.xml"/><Relationship Id="rId16" Type="http://schemas.openxmlformats.org/officeDocument/2006/relationships/control" Target="../activeX/activeX15.xml"/><Relationship Id="rId20" Type="http://schemas.openxmlformats.org/officeDocument/2006/relationships/control" Target="../activeX/activeX19.xml"/><Relationship Id="rId29" Type="http://schemas.openxmlformats.org/officeDocument/2006/relationships/control" Target="../activeX/activeX28.xml"/><Relationship Id="rId1" Type="http://schemas.openxmlformats.org/officeDocument/2006/relationships/vmlDrawing" Target="../drawings/vmlDrawing1.vml"/><Relationship Id="rId6" Type="http://schemas.openxmlformats.org/officeDocument/2006/relationships/control" Target="../activeX/activeX5.xml"/><Relationship Id="rId11" Type="http://schemas.openxmlformats.org/officeDocument/2006/relationships/control" Target="../activeX/activeX10.xml"/><Relationship Id="rId24" Type="http://schemas.openxmlformats.org/officeDocument/2006/relationships/control" Target="../activeX/activeX23.xml"/><Relationship Id="rId32" Type="http://schemas.openxmlformats.org/officeDocument/2006/relationships/slideLayout" Target="../slideLayouts/slideLayout7.xml"/><Relationship Id="rId5" Type="http://schemas.openxmlformats.org/officeDocument/2006/relationships/control" Target="../activeX/activeX4.xml"/><Relationship Id="rId15" Type="http://schemas.openxmlformats.org/officeDocument/2006/relationships/control" Target="../activeX/activeX14.xml"/><Relationship Id="rId23" Type="http://schemas.openxmlformats.org/officeDocument/2006/relationships/control" Target="../activeX/activeX22.xml"/><Relationship Id="rId28" Type="http://schemas.openxmlformats.org/officeDocument/2006/relationships/control" Target="../activeX/activeX27.xml"/><Relationship Id="rId10" Type="http://schemas.openxmlformats.org/officeDocument/2006/relationships/control" Target="../activeX/activeX9.xml"/><Relationship Id="rId19" Type="http://schemas.openxmlformats.org/officeDocument/2006/relationships/control" Target="../activeX/activeX18.xml"/><Relationship Id="rId31" Type="http://schemas.openxmlformats.org/officeDocument/2006/relationships/control" Target="../activeX/activeX30.xml"/><Relationship Id="rId4" Type="http://schemas.openxmlformats.org/officeDocument/2006/relationships/control" Target="../activeX/activeX3.xml"/><Relationship Id="rId9" Type="http://schemas.openxmlformats.org/officeDocument/2006/relationships/control" Target="../activeX/activeX8.xml"/><Relationship Id="rId14" Type="http://schemas.openxmlformats.org/officeDocument/2006/relationships/control" Target="../activeX/activeX13.xml"/><Relationship Id="rId22" Type="http://schemas.openxmlformats.org/officeDocument/2006/relationships/control" Target="../activeX/activeX21.xml"/><Relationship Id="rId27" Type="http://schemas.openxmlformats.org/officeDocument/2006/relationships/control" Target="../activeX/activeX26.xml"/><Relationship Id="rId30" Type="http://schemas.openxmlformats.org/officeDocument/2006/relationships/control" Target="../activeX/activeX29.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270towin.com/"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hyperlink" Target="http://www.cnn.com/election/results/exit-polls"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hpPt7xGx4Xo" TargetMode="External"/><Relationship Id="rId2" Type="http://schemas.openxmlformats.org/officeDocument/2006/relationships/hyperlink" Target="http://www.whitehouse.gov/photos-and-video/video/2011/12/06/president-obama-speaks-economy"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livingroomcandidate.org/" TargetMode="External"/><Relationship Id="rId2" Type="http://schemas.openxmlformats.org/officeDocument/2006/relationships/hyperlink" Target="http://www.washingtonpost.com/national/romney-defends-criticism-of-white-houses-handling-of-libya-attack/2012/09/12/5d91e5c4-c0c2-47b6-aceb-456d10014c7a_video.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0wPuY5hI96U"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huffingtonpost.com/2012/02/07/lawrence-odonnell-asian-actress-pete-hoekstra-political-ad_n_1259542.html" TargetMode="External"/><Relationship Id="rId2" Type="http://schemas.openxmlformats.org/officeDocument/2006/relationships/hyperlink" Target="http://www.livingroomcandidate.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270towin.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youtube.com/watch?v=dAyNWXnTZ84"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cbsnews.com/stories/2009/04/15/politics/main4946264.s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people-press.org/party-identification-trend/"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en.wikipedia.org/wiki/File:ElectoralCollege2004.svg"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elections.nytimes.com/2008/results/president/map.html"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upload.wikimedia.org/wikipedia/en/6/6f/ElectionMapPurpleCounty.jpg"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en.wikipedia.org/wiki/File:111th_US_Congress_Senate.PN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en.wikipedia.org/wiki/File:United_States_Governors_map.svg"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hyperlink" Target="http://www.cnn.com/ELECTION/2004/pages/results/states/US/P/00/epolls.0.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elections.nytimes.com/2008/results/president/exit-polls.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0" y="609600"/>
          <a:ext cx="4762500" cy="2696464"/>
        </p:xfrm>
        <a:graphic>
          <a:graphicData uri="http://schemas.openxmlformats.org/drawingml/2006/table">
            <a:tbl>
              <a:tblPr/>
              <a:tblGrid>
                <a:gridCol w="4169658"/>
                <a:gridCol w="197614"/>
                <a:gridCol w="197614"/>
                <a:gridCol w="197614"/>
              </a:tblGrid>
              <a:tr h="0">
                <a:tc gridSpan="4">
                  <a:txBody>
                    <a:bodyPr/>
                    <a:lstStyle/>
                    <a:p>
                      <a:pPr marL="0" marR="0" algn="ctr">
                        <a:lnSpc>
                          <a:spcPct val="115000"/>
                        </a:lnSpc>
                        <a:spcBef>
                          <a:spcPts val="0"/>
                        </a:spcBef>
                        <a:spcAft>
                          <a:spcPts val="1000"/>
                        </a:spcAft>
                      </a:pPr>
                      <a:r>
                        <a:rPr lang="en-US" sz="1800" b="1">
                          <a:solidFill>
                            <a:srgbClr val="FFFFFF"/>
                          </a:solidFill>
                          <a:latin typeface="Arial"/>
                          <a:ea typeface="SimSun"/>
                          <a:cs typeface="Arial"/>
                        </a:rPr>
                        <a:t>Political Quiz</a:t>
                      </a:r>
                      <a:endParaRPr lang="en-US" sz="1100">
                        <a:latin typeface="Calibri"/>
                        <a:ea typeface="SimSun"/>
                        <a:cs typeface="Arial"/>
                      </a:endParaRPr>
                    </a:p>
                    <a:p>
                      <a:pPr marL="0" marR="0" algn="ctr">
                        <a:lnSpc>
                          <a:spcPct val="115000"/>
                        </a:lnSpc>
                        <a:spcBef>
                          <a:spcPts val="0"/>
                        </a:spcBef>
                        <a:spcAft>
                          <a:spcPts val="1000"/>
                        </a:spcAft>
                      </a:pPr>
                      <a:r>
                        <a:rPr lang="en-US" sz="1400" b="1">
                          <a:solidFill>
                            <a:srgbClr val="FFFFFF"/>
                          </a:solidFill>
                          <a:latin typeface="Arial"/>
                          <a:ea typeface="SimSun"/>
                          <a:cs typeface="Arial"/>
                        </a:rPr>
                        <a:t>Personal Issues</a:t>
                      </a:r>
                      <a:endParaRPr lang="en-US" sz="1100">
                        <a:latin typeface="Calibri"/>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solidFill>
                      <a:srgbClr val="00659C"/>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gn="ctr">
                        <a:lnSpc>
                          <a:spcPct val="115000"/>
                        </a:lnSpc>
                        <a:spcBef>
                          <a:spcPts val="0"/>
                        </a:spcBef>
                        <a:spcAft>
                          <a:spcPts val="1000"/>
                        </a:spcAft>
                      </a:pPr>
                      <a:r>
                        <a:rPr lang="en-US" sz="1100">
                          <a:latin typeface="Arial"/>
                          <a:ea typeface="SimSun"/>
                          <a:cs typeface="Arial"/>
                        </a:rPr>
                        <a:t>(Choose </a:t>
                      </a:r>
                      <a:r>
                        <a:rPr lang="en-US" sz="1100" b="1">
                          <a:latin typeface="Arial"/>
                          <a:ea typeface="SimSun"/>
                          <a:cs typeface="Arial"/>
                        </a:rPr>
                        <a:t>A </a:t>
                      </a:r>
                      <a:r>
                        <a:rPr lang="en-US" sz="1100">
                          <a:latin typeface="Arial"/>
                          <a:ea typeface="SimSun"/>
                          <a:cs typeface="Arial"/>
                        </a:rPr>
                        <a:t>if you agree, </a:t>
                      </a:r>
                      <a:r>
                        <a:rPr lang="en-US" sz="1100" b="1">
                          <a:latin typeface="Arial"/>
                          <a:ea typeface="SimSun"/>
                          <a:cs typeface="Arial"/>
                        </a:rPr>
                        <a:t>M </a:t>
                      </a:r>
                      <a:r>
                        <a:rPr lang="en-US" sz="1100">
                          <a:latin typeface="Arial"/>
                          <a:ea typeface="SimSun"/>
                          <a:cs typeface="Arial"/>
                        </a:rPr>
                        <a:t>for Maybe, </a:t>
                      </a:r>
                      <a:r>
                        <a:rPr lang="en-US" sz="1100" b="1">
                          <a:latin typeface="Arial"/>
                          <a:ea typeface="SimSun"/>
                          <a:cs typeface="Arial"/>
                        </a:rPr>
                        <a:t>D </a:t>
                      </a:r>
                      <a:r>
                        <a:rPr lang="en-US" sz="1100">
                          <a:latin typeface="Arial"/>
                          <a:ea typeface="SimSun"/>
                          <a:cs typeface="Arial"/>
                        </a:rPr>
                        <a:t>if you disagree.)</a:t>
                      </a:r>
                      <a:endParaRPr lang="en-US" sz="1100">
                        <a:latin typeface="Calibri"/>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b="1">
                          <a:latin typeface="Arial"/>
                          <a:ea typeface="SimSun"/>
                          <a:cs typeface="Arial"/>
                        </a:rPr>
                        <a:t>A</a:t>
                      </a:r>
                      <a:endParaRPr lang="en-US" sz="1100">
                        <a:latin typeface="Calibri"/>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b="1">
                          <a:latin typeface="Arial"/>
                          <a:ea typeface="SimSun"/>
                          <a:cs typeface="Arial"/>
                        </a:rPr>
                        <a:t>M</a:t>
                      </a:r>
                      <a:endParaRPr lang="en-US" sz="1100">
                        <a:latin typeface="Calibri"/>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b="1">
                          <a:latin typeface="Arial"/>
                          <a:ea typeface="SimSun"/>
                          <a:cs typeface="Arial"/>
                        </a:rPr>
                        <a:t>D</a:t>
                      </a:r>
                      <a:endParaRPr lang="en-US" sz="1100">
                        <a:latin typeface="Calibri"/>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tcPr>
                </a:tc>
              </a:tr>
              <a:tr h="0">
                <a:tc>
                  <a:txBody>
                    <a:bodyPr/>
                    <a:lstStyle/>
                    <a:p>
                      <a:pPr marL="0" marR="0">
                        <a:lnSpc>
                          <a:spcPct val="115000"/>
                        </a:lnSpc>
                        <a:spcBef>
                          <a:spcPts val="0"/>
                        </a:spcBef>
                        <a:spcAft>
                          <a:spcPts val="1000"/>
                        </a:spcAft>
                      </a:pPr>
                      <a:r>
                        <a:rPr lang="en-US" sz="1200">
                          <a:latin typeface="Arial"/>
                          <a:ea typeface="SimSun"/>
                          <a:cs typeface="Arial"/>
                        </a:rPr>
                        <a:t>Government should not limit speech, press, media or Internet. </a:t>
                      </a:r>
                      <a:endParaRPr lang="en-US" sz="1100">
                        <a:latin typeface="Calibri"/>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solidFill>
                      <a:srgbClr val="C4EAFF"/>
                    </a:solidFill>
                  </a:tcPr>
                </a:tc>
                <a:tc>
                  <a:txBody>
                    <a:bodyPr/>
                    <a:lstStyle/>
                    <a:p>
                      <a:pPr marL="0" marR="0" algn="ctr">
                        <a:lnSpc>
                          <a:spcPct val="115000"/>
                        </a:lnSpc>
                        <a:spcBef>
                          <a:spcPts val="0"/>
                        </a:spcBef>
                        <a:spcAft>
                          <a:spcPts val="1000"/>
                        </a:spcAft>
                      </a:pPr>
                      <a:endParaRPr lang="en-US" sz="1200">
                        <a:latin typeface="Arial"/>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solidFill>
                      <a:srgbClr val="C4EAFF"/>
                    </a:solidFill>
                  </a:tcPr>
                </a:tc>
                <a:tc>
                  <a:txBody>
                    <a:bodyPr/>
                    <a:lstStyle/>
                    <a:p>
                      <a:pPr marL="0" marR="0" algn="ctr">
                        <a:lnSpc>
                          <a:spcPct val="115000"/>
                        </a:lnSpc>
                        <a:spcBef>
                          <a:spcPts val="0"/>
                        </a:spcBef>
                        <a:spcAft>
                          <a:spcPts val="1000"/>
                        </a:spcAft>
                      </a:pPr>
                      <a:endParaRPr lang="en-US" sz="1200">
                        <a:latin typeface="Arial"/>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solidFill>
                      <a:srgbClr val="C4EAFF"/>
                    </a:solidFill>
                  </a:tcPr>
                </a:tc>
                <a:tc>
                  <a:txBody>
                    <a:bodyPr/>
                    <a:lstStyle/>
                    <a:p>
                      <a:pPr marL="0" marR="0" algn="ctr">
                        <a:lnSpc>
                          <a:spcPct val="115000"/>
                        </a:lnSpc>
                        <a:spcBef>
                          <a:spcPts val="0"/>
                        </a:spcBef>
                        <a:spcAft>
                          <a:spcPts val="1000"/>
                        </a:spcAft>
                      </a:pPr>
                      <a:endParaRPr lang="en-US" sz="1200">
                        <a:latin typeface="Arial"/>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solidFill>
                      <a:srgbClr val="C4EAFF"/>
                    </a:solidFill>
                  </a:tcPr>
                </a:tc>
              </a:tr>
              <a:tr h="0">
                <a:tc>
                  <a:txBody>
                    <a:bodyPr/>
                    <a:lstStyle/>
                    <a:p>
                      <a:pPr marL="0" marR="0">
                        <a:lnSpc>
                          <a:spcPct val="115000"/>
                        </a:lnSpc>
                        <a:spcBef>
                          <a:spcPts val="0"/>
                        </a:spcBef>
                        <a:spcAft>
                          <a:spcPts val="1000"/>
                        </a:spcAft>
                      </a:pPr>
                      <a:r>
                        <a:rPr lang="en-US" sz="1200">
                          <a:latin typeface="Arial"/>
                          <a:ea typeface="SimSun"/>
                          <a:cs typeface="Arial"/>
                        </a:rPr>
                        <a:t>Men and women should have the same opportunities and roles in the military. </a:t>
                      </a:r>
                      <a:endParaRPr lang="en-US" sz="1100">
                        <a:latin typeface="Calibri"/>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200">
                        <a:latin typeface="Arial"/>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200">
                        <a:latin typeface="Arial"/>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200">
                        <a:latin typeface="Arial"/>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tcPr>
                </a:tc>
              </a:tr>
              <a:tr h="0">
                <a:tc>
                  <a:txBody>
                    <a:bodyPr/>
                    <a:lstStyle/>
                    <a:p>
                      <a:pPr marL="0" marR="0">
                        <a:lnSpc>
                          <a:spcPct val="115000"/>
                        </a:lnSpc>
                        <a:spcBef>
                          <a:spcPts val="0"/>
                        </a:spcBef>
                        <a:spcAft>
                          <a:spcPts val="1000"/>
                        </a:spcAft>
                      </a:pPr>
                      <a:r>
                        <a:rPr lang="en-US" sz="1200">
                          <a:latin typeface="Arial"/>
                          <a:ea typeface="SimSun"/>
                          <a:cs typeface="Arial"/>
                        </a:rPr>
                        <a:t>Gay Marriage should be allowed. </a:t>
                      </a:r>
                      <a:endParaRPr lang="en-US" sz="1100">
                        <a:latin typeface="Calibri"/>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solidFill>
                      <a:srgbClr val="C4EAFF"/>
                    </a:solidFill>
                  </a:tcPr>
                </a:tc>
                <a:tc>
                  <a:txBody>
                    <a:bodyPr/>
                    <a:lstStyle/>
                    <a:p>
                      <a:pPr marL="0" marR="0" algn="ctr">
                        <a:lnSpc>
                          <a:spcPct val="115000"/>
                        </a:lnSpc>
                        <a:spcBef>
                          <a:spcPts val="0"/>
                        </a:spcBef>
                        <a:spcAft>
                          <a:spcPts val="1000"/>
                        </a:spcAft>
                      </a:pPr>
                      <a:endParaRPr lang="en-US" sz="1200">
                        <a:latin typeface="Arial"/>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solidFill>
                      <a:srgbClr val="C4EAFF"/>
                    </a:solidFill>
                  </a:tcPr>
                </a:tc>
                <a:tc>
                  <a:txBody>
                    <a:bodyPr/>
                    <a:lstStyle/>
                    <a:p>
                      <a:pPr marL="0" marR="0" algn="ctr">
                        <a:lnSpc>
                          <a:spcPct val="115000"/>
                        </a:lnSpc>
                        <a:spcBef>
                          <a:spcPts val="0"/>
                        </a:spcBef>
                        <a:spcAft>
                          <a:spcPts val="1000"/>
                        </a:spcAft>
                      </a:pPr>
                      <a:endParaRPr lang="en-US" sz="1200">
                        <a:latin typeface="Arial"/>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solidFill>
                      <a:srgbClr val="C4EAFF"/>
                    </a:solidFill>
                  </a:tcPr>
                </a:tc>
                <a:tc>
                  <a:txBody>
                    <a:bodyPr/>
                    <a:lstStyle/>
                    <a:p>
                      <a:pPr marL="0" marR="0" algn="ctr">
                        <a:lnSpc>
                          <a:spcPct val="115000"/>
                        </a:lnSpc>
                        <a:spcBef>
                          <a:spcPts val="0"/>
                        </a:spcBef>
                        <a:spcAft>
                          <a:spcPts val="1000"/>
                        </a:spcAft>
                      </a:pPr>
                      <a:endParaRPr lang="en-US" sz="1200">
                        <a:latin typeface="Arial"/>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solidFill>
                      <a:srgbClr val="C4EAFF"/>
                    </a:solidFill>
                  </a:tcPr>
                </a:tc>
              </a:tr>
              <a:tr h="0">
                <a:tc>
                  <a:txBody>
                    <a:bodyPr/>
                    <a:lstStyle/>
                    <a:p>
                      <a:pPr marL="0" marR="0">
                        <a:lnSpc>
                          <a:spcPct val="115000"/>
                        </a:lnSpc>
                        <a:spcBef>
                          <a:spcPts val="0"/>
                        </a:spcBef>
                        <a:spcAft>
                          <a:spcPts val="1000"/>
                        </a:spcAft>
                      </a:pPr>
                      <a:r>
                        <a:rPr lang="en-US" sz="1200">
                          <a:latin typeface="Arial"/>
                          <a:ea typeface="SimSun"/>
                          <a:cs typeface="Arial"/>
                        </a:rPr>
                        <a:t>Repeal laws prohibiting adult possession and use of Marijuana. </a:t>
                      </a:r>
                      <a:endParaRPr lang="en-US" sz="1100">
                        <a:latin typeface="Calibri"/>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200">
                        <a:latin typeface="Arial"/>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200">
                        <a:latin typeface="Arial"/>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200">
                        <a:latin typeface="Arial"/>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tcPr>
                </a:tc>
              </a:tr>
              <a:tr h="0">
                <a:tc>
                  <a:txBody>
                    <a:bodyPr/>
                    <a:lstStyle/>
                    <a:p>
                      <a:pPr marL="0" marR="0">
                        <a:lnSpc>
                          <a:spcPct val="115000"/>
                        </a:lnSpc>
                        <a:spcBef>
                          <a:spcPts val="0"/>
                        </a:spcBef>
                        <a:spcAft>
                          <a:spcPts val="1000"/>
                        </a:spcAft>
                      </a:pPr>
                      <a:r>
                        <a:rPr lang="en-US" sz="1200">
                          <a:latin typeface="Arial"/>
                          <a:ea typeface="SimSun"/>
                          <a:cs typeface="Arial"/>
                        </a:rPr>
                        <a:t>A woman’s access to abortion should be legal. </a:t>
                      </a:r>
                      <a:endParaRPr lang="en-US" sz="1100">
                        <a:latin typeface="Calibri"/>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solidFill>
                      <a:srgbClr val="C4EAFF"/>
                    </a:solidFill>
                  </a:tcPr>
                </a:tc>
                <a:tc>
                  <a:txBody>
                    <a:bodyPr/>
                    <a:lstStyle/>
                    <a:p>
                      <a:pPr marL="0" marR="0" algn="ctr">
                        <a:lnSpc>
                          <a:spcPct val="115000"/>
                        </a:lnSpc>
                        <a:spcBef>
                          <a:spcPts val="0"/>
                        </a:spcBef>
                        <a:spcAft>
                          <a:spcPts val="1000"/>
                        </a:spcAft>
                      </a:pPr>
                      <a:endParaRPr lang="en-US" sz="1200">
                        <a:latin typeface="Arial"/>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solidFill>
                      <a:srgbClr val="C4EAFF"/>
                    </a:solidFill>
                  </a:tcPr>
                </a:tc>
                <a:tc>
                  <a:txBody>
                    <a:bodyPr/>
                    <a:lstStyle/>
                    <a:p>
                      <a:pPr marL="0" marR="0" algn="ctr">
                        <a:lnSpc>
                          <a:spcPct val="115000"/>
                        </a:lnSpc>
                        <a:spcBef>
                          <a:spcPts val="0"/>
                        </a:spcBef>
                        <a:spcAft>
                          <a:spcPts val="1000"/>
                        </a:spcAft>
                      </a:pPr>
                      <a:endParaRPr lang="en-US" sz="1200">
                        <a:latin typeface="Arial"/>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solidFill>
                      <a:srgbClr val="C4EAFF"/>
                    </a:solidFill>
                  </a:tcPr>
                </a:tc>
                <a:tc>
                  <a:txBody>
                    <a:bodyPr/>
                    <a:lstStyle/>
                    <a:p>
                      <a:pPr marL="0" marR="0" algn="ctr">
                        <a:lnSpc>
                          <a:spcPct val="115000"/>
                        </a:lnSpc>
                        <a:spcBef>
                          <a:spcPts val="0"/>
                        </a:spcBef>
                        <a:spcAft>
                          <a:spcPts val="1000"/>
                        </a:spcAft>
                      </a:pPr>
                      <a:endParaRPr lang="en-US" sz="1200" dirty="0">
                        <a:latin typeface="Arial"/>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solidFill>
                      <a:srgbClr val="C4EAFF"/>
                    </a:solidFill>
                  </a:tcPr>
                </a:tc>
              </a:tr>
            </a:tbl>
          </a:graphicData>
        </a:graphic>
      </p:graphicFrame>
      <p:graphicFrame>
        <p:nvGraphicFramePr>
          <p:cNvPr id="3" name="Table 2"/>
          <p:cNvGraphicFramePr>
            <a:graphicFrameLocks noGrp="1"/>
          </p:cNvGraphicFramePr>
          <p:nvPr/>
        </p:nvGraphicFramePr>
        <p:xfrm>
          <a:off x="2362200" y="3657600"/>
          <a:ext cx="4762500" cy="2481834"/>
        </p:xfrm>
        <a:graphic>
          <a:graphicData uri="http://schemas.openxmlformats.org/drawingml/2006/table">
            <a:tbl>
              <a:tblPr/>
              <a:tblGrid>
                <a:gridCol w="4169658"/>
                <a:gridCol w="197614"/>
                <a:gridCol w="197614"/>
                <a:gridCol w="197614"/>
              </a:tblGrid>
              <a:tr h="0">
                <a:tc gridSpan="4">
                  <a:txBody>
                    <a:bodyPr/>
                    <a:lstStyle/>
                    <a:p>
                      <a:pPr marL="0" marR="0" algn="ctr">
                        <a:lnSpc>
                          <a:spcPct val="115000"/>
                        </a:lnSpc>
                        <a:spcBef>
                          <a:spcPts val="0"/>
                        </a:spcBef>
                        <a:spcAft>
                          <a:spcPts val="1000"/>
                        </a:spcAft>
                      </a:pPr>
                      <a:r>
                        <a:rPr lang="en-US" sz="1400" b="1">
                          <a:solidFill>
                            <a:srgbClr val="FFFFFF"/>
                          </a:solidFill>
                          <a:latin typeface="Arial"/>
                          <a:ea typeface="SimSun"/>
                          <a:cs typeface="Arial"/>
                        </a:rPr>
                        <a:t>Economic Issues</a:t>
                      </a:r>
                      <a:endParaRPr lang="en-US" sz="1100">
                        <a:latin typeface="Calibri"/>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solidFill>
                      <a:srgbClr val="00659C"/>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gn="ctr">
                        <a:lnSpc>
                          <a:spcPct val="115000"/>
                        </a:lnSpc>
                        <a:spcBef>
                          <a:spcPts val="0"/>
                        </a:spcBef>
                        <a:spcAft>
                          <a:spcPts val="1000"/>
                        </a:spcAft>
                      </a:pPr>
                      <a:r>
                        <a:rPr lang="en-US" sz="1200">
                          <a:latin typeface="Arial"/>
                          <a:ea typeface="SimSun"/>
                          <a:cs typeface="Arial"/>
                        </a:rPr>
                        <a:t>(Choose </a:t>
                      </a:r>
                      <a:r>
                        <a:rPr lang="en-US" sz="1200" b="1">
                          <a:latin typeface="Arial"/>
                          <a:ea typeface="SimSun"/>
                          <a:cs typeface="Arial"/>
                        </a:rPr>
                        <a:t>A</a:t>
                      </a:r>
                      <a:r>
                        <a:rPr lang="en-US" sz="1200">
                          <a:latin typeface="Arial"/>
                          <a:ea typeface="SimSun"/>
                          <a:cs typeface="Arial"/>
                        </a:rPr>
                        <a:t> if you agree, </a:t>
                      </a:r>
                      <a:r>
                        <a:rPr lang="en-US" sz="1200" b="1">
                          <a:latin typeface="Arial"/>
                          <a:ea typeface="SimSun"/>
                          <a:cs typeface="Arial"/>
                        </a:rPr>
                        <a:t>M </a:t>
                      </a:r>
                      <a:r>
                        <a:rPr lang="en-US" sz="1200">
                          <a:latin typeface="Arial"/>
                          <a:ea typeface="SimSun"/>
                          <a:cs typeface="Arial"/>
                        </a:rPr>
                        <a:t>for Maybe, </a:t>
                      </a:r>
                      <a:r>
                        <a:rPr lang="en-US" sz="1200" b="1">
                          <a:latin typeface="Arial"/>
                          <a:ea typeface="SimSun"/>
                          <a:cs typeface="Arial"/>
                        </a:rPr>
                        <a:t>D </a:t>
                      </a:r>
                      <a:r>
                        <a:rPr lang="en-US" sz="1200">
                          <a:latin typeface="Arial"/>
                          <a:ea typeface="SimSun"/>
                          <a:cs typeface="Arial"/>
                        </a:rPr>
                        <a:t>if you disagree.)</a:t>
                      </a:r>
                      <a:endParaRPr lang="en-US" sz="1100">
                        <a:latin typeface="Calibri"/>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b="1">
                          <a:latin typeface="Arial"/>
                          <a:ea typeface="SimSun"/>
                          <a:cs typeface="Arial"/>
                        </a:rPr>
                        <a:t>A</a:t>
                      </a:r>
                      <a:endParaRPr lang="en-US" sz="1100">
                        <a:latin typeface="Calibri"/>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b="1">
                          <a:latin typeface="Arial"/>
                          <a:ea typeface="SimSun"/>
                          <a:cs typeface="Arial"/>
                        </a:rPr>
                        <a:t>M</a:t>
                      </a:r>
                      <a:endParaRPr lang="en-US" sz="1100">
                        <a:latin typeface="Calibri"/>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b="1">
                          <a:latin typeface="Arial"/>
                          <a:ea typeface="SimSun"/>
                          <a:cs typeface="Arial"/>
                        </a:rPr>
                        <a:t>D</a:t>
                      </a:r>
                      <a:endParaRPr lang="en-US" sz="1100">
                        <a:latin typeface="Calibri"/>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tcPr>
                </a:tc>
              </a:tr>
              <a:tr h="0">
                <a:tc>
                  <a:txBody>
                    <a:bodyPr/>
                    <a:lstStyle/>
                    <a:p>
                      <a:pPr marL="0" marR="0">
                        <a:lnSpc>
                          <a:spcPct val="115000"/>
                        </a:lnSpc>
                        <a:spcBef>
                          <a:spcPts val="0"/>
                        </a:spcBef>
                        <a:spcAft>
                          <a:spcPts val="1000"/>
                        </a:spcAft>
                      </a:pPr>
                      <a:r>
                        <a:rPr lang="en-US" sz="1200" dirty="0">
                          <a:latin typeface="Arial"/>
                          <a:ea typeface="SimSun"/>
                          <a:cs typeface="Arial"/>
                        </a:rPr>
                        <a:t>Businesses should be free to operate without government regulations. </a:t>
                      </a:r>
                      <a:endParaRPr lang="en-US" sz="1100" dirty="0">
                        <a:latin typeface="Calibri"/>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solidFill>
                      <a:srgbClr val="C4EAFF"/>
                    </a:solidFill>
                  </a:tcPr>
                </a:tc>
                <a:tc>
                  <a:txBody>
                    <a:bodyPr/>
                    <a:lstStyle/>
                    <a:p>
                      <a:pPr marL="0" marR="0" algn="ctr">
                        <a:lnSpc>
                          <a:spcPct val="115000"/>
                        </a:lnSpc>
                        <a:spcBef>
                          <a:spcPts val="0"/>
                        </a:spcBef>
                        <a:spcAft>
                          <a:spcPts val="1000"/>
                        </a:spcAft>
                      </a:pPr>
                      <a:endParaRPr lang="en-US" sz="1200">
                        <a:latin typeface="Arial"/>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solidFill>
                      <a:srgbClr val="C4EAFF"/>
                    </a:solidFill>
                  </a:tcPr>
                </a:tc>
                <a:tc>
                  <a:txBody>
                    <a:bodyPr/>
                    <a:lstStyle/>
                    <a:p>
                      <a:pPr marL="0" marR="0" algn="ctr">
                        <a:lnSpc>
                          <a:spcPct val="115000"/>
                        </a:lnSpc>
                        <a:spcBef>
                          <a:spcPts val="0"/>
                        </a:spcBef>
                        <a:spcAft>
                          <a:spcPts val="1000"/>
                        </a:spcAft>
                      </a:pPr>
                      <a:endParaRPr lang="en-US" sz="1200">
                        <a:latin typeface="Arial"/>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solidFill>
                      <a:srgbClr val="C4EAFF"/>
                    </a:solidFill>
                  </a:tcPr>
                </a:tc>
                <a:tc>
                  <a:txBody>
                    <a:bodyPr/>
                    <a:lstStyle/>
                    <a:p>
                      <a:pPr marL="0" marR="0" algn="ctr">
                        <a:lnSpc>
                          <a:spcPct val="115000"/>
                        </a:lnSpc>
                        <a:spcBef>
                          <a:spcPts val="0"/>
                        </a:spcBef>
                        <a:spcAft>
                          <a:spcPts val="1000"/>
                        </a:spcAft>
                      </a:pPr>
                      <a:endParaRPr lang="en-US" sz="1200">
                        <a:latin typeface="Arial"/>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solidFill>
                      <a:srgbClr val="C4EAFF"/>
                    </a:solidFill>
                  </a:tcPr>
                </a:tc>
              </a:tr>
              <a:tr h="0">
                <a:tc>
                  <a:txBody>
                    <a:bodyPr/>
                    <a:lstStyle/>
                    <a:p>
                      <a:pPr marL="0" marR="0">
                        <a:lnSpc>
                          <a:spcPct val="115000"/>
                        </a:lnSpc>
                        <a:spcBef>
                          <a:spcPts val="0"/>
                        </a:spcBef>
                        <a:spcAft>
                          <a:spcPts val="1000"/>
                        </a:spcAft>
                      </a:pPr>
                      <a:r>
                        <a:rPr lang="en-US" sz="1200" dirty="0">
                          <a:latin typeface="Arial"/>
                          <a:ea typeface="SimSun"/>
                          <a:cs typeface="Arial"/>
                        </a:rPr>
                        <a:t>Only private companies should provide health insurance.  Government should not. </a:t>
                      </a:r>
                      <a:endParaRPr lang="en-US" sz="1100" dirty="0">
                        <a:latin typeface="Calibri"/>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200">
                        <a:latin typeface="Arial"/>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200">
                        <a:latin typeface="Arial"/>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200">
                        <a:latin typeface="Arial"/>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tcPr>
                </a:tc>
              </a:tr>
              <a:tr h="0">
                <a:tc>
                  <a:txBody>
                    <a:bodyPr/>
                    <a:lstStyle/>
                    <a:p>
                      <a:pPr marL="0" marR="0">
                        <a:lnSpc>
                          <a:spcPct val="115000"/>
                        </a:lnSpc>
                        <a:spcBef>
                          <a:spcPts val="0"/>
                        </a:spcBef>
                        <a:spcAft>
                          <a:spcPts val="1000"/>
                        </a:spcAft>
                      </a:pPr>
                      <a:r>
                        <a:rPr lang="en-US" sz="1200" dirty="0">
                          <a:latin typeface="Arial"/>
                          <a:ea typeface="SimSun"/>
                          <a:cs typeface="Arial"/>
                        </a:rPr>
                        <a:t>Let people control their own retirement; eliminate Social Security and end social security taxes. </a:t>
                      </a:r>
                      <a:endParaRPr lang="en-US" sz="1100" dirty="0">
                        <a:latin typeface="Calibri"/>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solidFill>
                      <a:srgbClr val="C4EAFF"/>
                    </a:solidFill>
                  </a:tcPr>
                </a:tc>
                <a:tc>
                  <a:txBody>
                    <a:bodyPr/>
                    <a:lstStyle/>
                    <a:p>
                      <a:pPr marL="0" marR="0" algn="ctr">
                        <a:lnSpc>
                          <a:spcPct val="115000"/>
                        </a:lnSpc>
                        <a:spcBef>
                          <a:spcPts val="0"/>
                        </a:spcBef>
                        <a:spcAft>
                          <a:spcPts val="1000"/>
                        </a:spcAft>
                      </a:pPr>
                      <a:endParaRPr lang="en-US" sz="1200">
                        <a:latin typeface="Arial"/>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solidFill>
                      <a:srgbClr val="C4EAFF"/>
                    </a:solidFill>
                  </a:tcPr>
                </a:tc>
                <a:tc>
                  <a:txBody>
                    <a:bodyPr/>
                    <a:lstStyle/>
                    <a:p>
                      <a:pPr marL="0" marR="0" algn="ctr">
                        <a:lnSpc>
                          <a:spcPct val="115000"/>
                        </a:lnSpc>
                        <a:spcBef>
                          <a:spcPts val="0"/>
                        </a:spcBef>
                        <a:spcAft>
                          <a:spcPts val="1000"/>
                        </a:spcAft>
                      </a:pPr>
                      <a:endParaRPr lang="en-US" sz="1200">
                        <a:latin typeface="Arial"/>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solidFill>
                      <a:srgbClr val="C4EAFF"/>
                    </a:solidFill>
                  </a:tcPr>
                </a:tc>
                <a:tc>
                  <a:txBody>
                    <a:bodyPr/>
                    <a:lstStyle/>
                    <a:p>
                      <a:pPr marL="0" marR="0" algn="ctr">
                        <a:lnSpc>
                          <a:spcPct val="115000"/>
                        </a:lnSpc>
                        <a:spcBef>
                          <a:spcPts val="0"/>
                        </a:spcBef>
                        <a:spcAft>
                          <a:spcPts val="1000"/>
                        </a:spcAft>
                      </a:pPr>
                      <a:endParaRPr lang="en-US" sz="1200">
                        <a:latin typeface="Arial"/>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solidFill>
                      <a:srgbClr val="C4EAFF"/>
                    </a:solidFill>
                  </a:tcPr>
                </a:tc>
              </a:tr>
              <a:tr h="0">
                <a:tc>
                  <a:txBody>
                    <a:bodyPr/>
                    <a:lstStyle/>
                    <a:p>
                      <a:pPr marL="0" marR="0">
                        <a:lnSpc>
                          <a:spcPct val="115000"/>
                        </a:lnSpc>
                        <a:spcBef>
                          <a:spcPts val="0"/>
                        </a:spcBef>
                        <a:spcAft>
                          <a:spcPts val="1000"/>
                        </a:spcAft>
                      </a:pPr>
                      <a:r>
                        <a:rPr lang="en-US" sz="1200">
                          <a:latin typeface="Arial"/>
                          <a:ea typeface="SimSun"/>
                          <a:cs typeface="Arial"/>
                        </a:rPr>
                        <a:t>Government welfare programs should be ended.  There should only be private charity. </a:t>
                      </a:r>
                      <a:endParaRPr lang="en-US" sz="1100">
                        <a:latin typeface="Calibri"/>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200">
                        <a:latin typeface="Arial"/>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200">
                        <a:latin typeface="Arial"/>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200">
                        <a:latin typeface="Arial"/>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tcPr>
                </a:tc>
              </a:tr>
              <a:tr h="0">
                <a:tc>
                  <a:txBody>
                    <a:bodyPr/>
                    <a:lstStyle/>
                    <a:p>
                      <a:pPr marL="0" marR="0" algn="r">
                        <a:lnSpc>
                          <a:spcPct val="115000"/>
                        </a:lnSpc>
                        <a:spcBef>
                          <a:spcPts val="0"/>
                        </a:spcBef>
                        <a:spcAft>
                          <a:spcPts val="1000"/>
                        </a:spcAft>
                      </a:pPr>
                      <a:r>
                        <a:rPr lang="en-US" sz="1200">
                          <a:latin typeface="Arial"/>
                          <a:ea typeface="SimSun"/>
                          <a:cs typeface="Arial"/>
                        </a:rPr>
                        <a:t>Cut taxes and government spending by 50% or more. </a:t>
                      </a:r>
                      <a:endParaRPr lang="en-US" sz="1100">
                        <a:latin typeface="Calibri"/>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solidFill>
                      <a:srgbClr val="C4EAFF"/>
                    </a:solidFill>
                  </a:tcPr>
                </a:tc>
                <a:tc>
                  <a:txBody>
                    <a:bodyPr/>
                    <a:lstStyle/>
                    <a:p>
                      <a:pPr marL="0" marR="0" algn="ctr">
                        <a:lnSpc>
                          <a:spcPct val="115000"/>
                        </a:lnSpc>
                        <a:spcBef>
                          <a:spcPts val="0"/>
                        </a:spcBef>
                        <a:spcAft>
                          <a:spcPts val="1000"/>
                        </a:spcAft>
                      </a:pPr>
                      <a:endParaRPr lang="en-US" sz="1200">
                        <a:latin typeface="Arial"/>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solidFill>
                      <a:srgbClr val="C4EAFF"/>
                    </a:solidFill>
                  </a:tcPr>
                </a:tc>
                <a:tc>
                  <a:txBody>
                    <a:bodyPr/>
                    <a:lstStyle/>
                    <a:p>
                      <a:pPr marL="0" marR="0" algn="ctr">
                        <a:lnSpc>
                          <a:spcPct val="115000"/>
                        </a:lnSpc>
                        <a:spcBef>
                          <a:spcPts val="0"/>
                        </a:spcBef>
                        <a:spcAft>
                          <a:spcPts val="1000"/>
                        </a:spcAft>
                      </a:pPr>
                      <a:endParaRPr lang="en-US" sz="1200">
                        <a:latin typeface="Arial"/>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solidFill>
                      <a:srgbClr val="C4EAFF"/>
                    </a:solidFill>
                  </a:tcPr>
                </a:tc>
                <a:tc>
                  <a:txBody>
                    <a:bodyPr/>
                    <a:lstStyle/>
                    <a:p>
                      <a:pPr marL="0" marR="0" algn="ctr">
                        <a:lnSpc>
                          <a:spcPct val="115000"/>
                        </a:lnSpc>
                        <a:spcBef>
                          <a:spcPts val="0"/>
                        </a:spcBef>
                        <a:spcAft>
                          <a:spcPts val="1000"/>
                        </a:spcAft>
                      </a:pPr>
                      <a:endParaRPr lang="en-US" sz="1200" dirty="0">
                        <a:latin typeface="Arial"/>
                        <a:ea typeface="SimSun"/>
                        <a:cs typeface="Arial"/>
                      </a:endParaRPr>
                    </a:p>
                  </a:txBody>
                  <a:tcPr marL="9525" marR="9525" marT="9525" marB="9525" anchor="ctr">
                    <a:lnL w="12700" cap="flat" cmpd="sng" algn="ctr">
                      <a:solidFill>
                        <a:srgbClr val="00659C"/>
                      </a:solidFill>
                      <a:prstDash val="solid"/>
                      <a:round/>
                      <a:headEnd type="none" w="med" len="med"/>
                      <a:tailEnd type="none" w="med" len="med"/>
                    </a:lnL>
                    <a:lnR w="12700" cap="flat" cmpd="sng" algn="ctr">
                      <a:solidFill>
                        <a:srgbClr val="00659C"/>
                      </a:solidFill>
                      <a:prstDash val="solid"/>
                      <a:round/>
                      <a:headEnd type="none" w="med" len="med"/>
                      <a:tailEnd type="none" w="med" len="med"/>
                    </a:lnR>
                    <a:lnT w="12700" cap="flat" cmpd="sng" algn="ctr">
                      <a:solidFill>
                        <a:srgbClr val="00659C"/>
                      </a:solidFill>
                      <a:prstDash val="solid"/>
                      <a:round/>
                      <a:headEnd type="none" w="med" len="med"/>
                      <a:tailEnd type="none" w="med" len="med"/>
                    </a:lnT>
                    <a:lnB w="12700" cap="flat" cmpd="sng" algn="ctr">
                      <a:solidFill>
                        <a:srgbClr val="00659C"/>
                      </a:solidFill>
                      <a:prstDash val="solid"/>
                      <a:round/>
                      <a:headEnd type="none" w="med" len="med"/>
                      <a:tailEnd type="none" w="med" len="med"/>
                    </a:lnB>
                    <a:solidFill>
                      <a:srgbClr val="C4EAFF"/>
                    </a:solidFill>
                  </a:tcPr>
                </a:tc>
              </a:tr>
            </a:tbl>
          </a:graphicData>
        </a:graphic>
      </p:graphicFrame>
    </p:spTree>
    <p:controls>
      <p:control spid="1025" name="DefaultOcx" r:id="rId2" imgW="257040" imgH="304920"/>
      <p:control spid="1026" name="HTMLOption1" r:id="rId3" imgW="257040" imgH="304920"/>
      <p:control spid="1027" name="HTMLOption2" r:id="rId4" imgW="257040" imgH="304920"/>
      <p:control spid="1028" name="HTMLOption3" r:id="rId5" imgW="257040" imgH="304920"/>
      <p:control spid="1029" name="HTMLOption4" r:id="rId6" imgW="257040" imgH="304920"/>
      <p:control spid="1030" name="HTMLOption5" r:id="rId7" imgW="257040" imgH="304920"/>
      <p:control spid="1031" name="HTMLOption6" r:id="rId8" imgW="257040" imgH="304920"/>
      <p:control spid="1032" name="HTMLOption7" r:id="rId9" imgW="257040" imgH="304920"/>
      <p:control spid="1033" name="HTMLOption8" r:id="rId10" imgW="257040" imgH="304920"/>
      <p:control spid="1034" name="HTMLOption9" r:id="rId11" imgW="257040" imgH="304920"/>
      <p:control spid="1035" name="HTMLOption10" r:id="rId12" imgW="257040" imgH="304920"/>
      <p:control spid="1036" name="HTMLOption11" r:id="rId13" imgW="257040" imgH="304920"/>
      <p:control spid="1037" name="HTMLOption12" r:id="rId14" imgW="257040" imgH="304920"/>
      <p:control spid="1038" name="HTMLOption13" r:id="rId15" imgW="257040" imgH="304920"/>
      <p:control spid="1039" name="HTMLOption14" r:id="rId16" imgW="257040" imgH="304920"/>
      <p:control spid="1040" name="HTMLOption15" r:id="rId17" imgW="257040" imgH="304920"/>
      <p:control spid="1041" name="HTMLOption16" r:id="rId18" imgW="257040" imgH="304920"/>
      <p:control spid="1042" name="HTMLOption17" r:id="rId19" imgW="257040" imgH="304920"/>
      <p:control spid="1043" name="HTMLOption18" r:id="rId20" imgW="257040" imgH="304920"/>
      <p:control spid="1044" name="HTMLOption19" r:id="rId21" imgW="257040" imgH="304920"/>
      <p:control spid="1045" name="HTMLOption20" r:id="rId22" imgW="257040" imgH="304920"/>
      <p:control spid="1046" name="HTMLOption21" r:id="rId23" imgW="257040" imgH="304920"/>
      <p:control spid="1047" name="HTMLOption22" r:id="rId24" imgW="257040" imgH="304920"/>
      <p:control spid="1048" name="HTMLOption23" r:id="rId25" imgW="257040" imgH="304920"/>
      <p:control spid="1049" name="HTMLOption24" r:id="rId26" imgW="257040" imgH="304920"/>
      <p:control spid="1050" name="HTMLOption25" r:id="rId27" imgW="257040" imgH="304920"/>
      <p:control spid="1051" name="HTMLOption26" r:id="rId28" imgW="257040" imgH="304920"/>
      <p:control spid="1052" name="HTMLOption27" r:id="rId29" imgW="257040" imgH="304920"/>
      <p:control spid="1053" name="HTMLOption28" r:id="rId30" imgW="257040" imgH="304920"/>
      <p:control spid="1054" name="HTMLOption29" r:id="rId31" imgW="257040" imgH="304920"/>
    </p:controls>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descr="Image result for long island congressional districts map"/>
          <p:cNvPicPr>
            <a:picLocks noChangeAspect="1" noChangeArrowheads="1"/>
          </p:cNvPicPr>
          <p:nvPr/>
        </p:nvPicPr>
        <p:blipFill>
          <a:blip r:embed="rId2" cstate="print"/>
          <a:srcRect/>
          <a:stretch>
            <a:fillRect/>
          </a:stretch>
        </p:blipFill>
        <p:spPr bwMode="auto">
          <a:xfrm>
            <a:off x="457200" y="230123"/>
            <a:ext cx="8421472" cy="560870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Countries with multi-party systems typically have </a:t>
            </a:r>
            <a:r>
              <a:rPr lang="en-US" b="1" dirty="0" smtClean="0"/>
              <a:t>Proportional Representation</a:t>
            </a:r>
            <a:endParaRPr lang="en-US" b="1" dirty="0"/>
          </a:p>
        </p:txBody>
      </p:sp>
      <p:sp>
        <p:nvSpPr>
          <p:cNvPr id="3" name="Content Placeholder 2"/>
          <p:cNvSpPr>
            <a:spLocks noGrp="1"/>
          </p:cNvSpPr>
          <p:nvPr>
            <p:ph idx="1"/>
          </p:nvPr>
        </p:nvSpPr>
        <p:spPr>
          <a:xfrm>
            <a:off x="533400" y="1524000"/>
            <a:ext cx="8229600" cy="5334000"/>
          </a:xfrm>
        </p:spPr>
        <p:txBody>
          <a:bodyPr/>
          <a:lstStyle/>
          <a:p>
            <a:r>
              <a:rPr lang="en-US" dirty="0" smtClean="0"/>
              <a:t>People vote for a party to represent their ideology rather than someone to represent their geographic area</a:t>
            </a:r>
          </a:p>
          <a:p>
            <a:r>
              <a:rPr lang="en-US" dirty="0" smtClean="0"/>
              <a:t>The party gets a number of seats based on % of vote it receives</a:t>
            </a:r>
          </a:p>
          <a:p>
            <a:pPr>
              <a:buNone/>
            </a:pPr>
            <a:r>
              <a:rPr lang="en-US" dirty="0" smtClean="0"/>
              <a:t>EXAMPLE 200 seats in legislature</a:t>
            </a:r>
          </a:p>
          <a:p>
            <a:pPr lvl="1"/>
            <a:r>
              <a:rPr lang="en-US" dirty="0" smtClean="0"/>
              <a:t>Conservative Party - 40% of vote – </a:t>
            </a:r>
          </a:p>
          <a:p>
            <a:pPr lvl="1"/>
            <a:r>
              <a:rPr lang="en-US" dirty="0" smtClean="0"/>
              <a:t>Liberal Party – 35% of vote – </a:t>
            </a:r>
          </a:p>
          <a:p>
            <a:pPr lvl="1"/>
            <a:r>
              <a:rPr lang="en-US" dirty="0" smtClean="0"/>
              <a:t>Socialist Party – 13% of vote –</a:t>
            </a:r>
          </a:p>
          <a:p>
            <a:pPr lvl="1"/>
            <a:r>
              <a:rPr lang="en-US" dirty="0" smtClean="0"/>
              <a:t>Nationalist Party – 12% of vote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Representation</a:t>
            </a:r>
            <a:endParaRPr lang="en-US" dirty="0"/>
          </a:p>
        </p:txBody>
      </p:sp>
      <p:sp>
        <p:nvSpPr>
          <p:cNvPr id="3" name="Content Placeholder 2"/>
          <p:cNvSpPr>
            <a:spLocks noGrp="1"/>
          </p:cNvSpPr>
          <p:nvPr>
            <p:ph idx="1"/>
          </p:nvPr>
        </p:nvSpPr>
        <p:spPr/>
        <p:txBody>
          <a:bodyPr>
            <a:normAutofit lnSpcReduction="10000"/>
          </a:bodyPr>
          <a:lstStyle/>
          <a:p>
            <a:r>
              <a:rPr lang="en-US" dirty="0" smtClean="0"/>
              <a:t>People elect individual representatives to represent their geographic area</a:t>
            </a:r>
          </a:p>
          <a:p>
            <a:r>
              <a:rPr lang="en-US" dirty="0" smtClean="0"/>
              <a:t>Winner takes all – in other words, you get nothing for finishing in second or third place.</a:t>
            </a:r>
          </a:p>
          <a:p>
            <a:r>
              <a:rPr lang="en-US" dirty="0" smtClean="0"/>
              <a:t>  People don’t want to waste vote on someone who doesn’t have a chance of winning.  They sometime will vote for a candidate not who is not their top choice but who has a chance to win.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762000"/>
          </a:xfrm>
        </p:spPr>
        <p:txBody>
          <a:bodyPr/>
          <a:lstStyle/>
          <a:p>
            <a:r>
              <a:rPr lang="en-US" dirty="0" smtClean="0"/>
              <a:t>2</a:t>
            </a:r>
            <a:r>
              <a:rPr lang="en-US" baseline="30000" dirty="0" smtClean="0"/>
              <a:t>nd</a:t>
            </a:r>
            <a:r>
              <a:rPr lang="en-US" dirty="0" smtClean="0"/>
              <a:t> Reason</a:t>
            </a:r>
            <a:endParaRPr lang="en-US" dirty="0"/>
          </a:p>
        </p:txBody>
      </p:sp>
      <p:sp>
        <p:nvSpPr>
          <p:cNvPr id="3" name="Content Placeholder 2"/>
          <p:cNvSpPr>
            <a:spLocks noGrp="1"/>
          </p:cNvSpPr>
          <p:nvPr>
            <p:ph idx="1"/>
          </p:nvPr>
        </p:nvSpPr>
        <p:spPr>
          <a:xfrm>
            <a:off x="533400" y="685800"/>
            <a:ext cx="8229600" cy="6172200"/>
          </a:xfrm>
        </p:spPr>
        <p:txBody>
          <a:bodyPr/>
          <a:lstStyle/>
          <a:p>
            <a:r>
              <a:rPr lang="en-US" dirty="0" smtClean="0"/>
              <a:t>Tradition – from country’s origins have had a two party system – one representing “conservative” ideology, the other “liberal”</a:t>
            </a:r>
            <a:endParaRPr lang="en-US" dirty="0"/>
          </a:p>
        </p:txBody>
      </p:sp>
      <p:pic>
        <p:nvPicPr>
          <p:cNvPr id="14338" name="Picture 2" descr="Image result for alexander hamilton"/>
          <p:cNvPicPr>
            <a:picLocks noChangeAspect="1" noChangeArrowheads="1"/>
          </p:cNvPicPr>
          <p:nvPr/>
        </p:nvPicPr>
        <p:blipFill>
          <a:blip r:embed="rId2" cstate="print"/>
          <a:srcRect l="6661"/>
          <a:stretch>
            <a:fillRect/>
          </a:stretch>
        </p:blipFill>
        <p:spPr bwMode="auto">
          <a:xfrm>
            <a:off x="4648200" y="2590800"/>
            <a:ext cx="4271003" cy="3733800"/>
          </a:xfrm>
          <a:prstGeom prst="rect">
            <a:avLst/>
          </a:prstGeom>
          <a:noFill/>
        </p:spPr>
      </p:pic>
      <p:pic>
        <p:nvPicPr>
          <p:cNvPr id="14340" name="Picture 4" descr="Image result for thomas jefferson"/>
          <p:cNvPicPr>
            <a:picLocks noChangeAspect="1" noChangeArrowheads="1"/>
          </p:cNvPicPr>
          <p:nvPr/>
        </p:nvPicPr>
        <p:blipFill>
          <a:blip r:embed="rId3" cstate="print"/>
          <a:srcRect/>
          <a:stretch>
            <a:fillRect/>
          </a:stretch>
        </p:blipFill>
        <p:spPr bwMode="auto">
          <a:xfrm>
            <a:off x="304800" y="2590800"/>
            <a:ext cx="3733800" cy="3733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40"/>
                                        </p:tgtEl>
                                        <p:attrNameLst>
                                          <p:attrName>style.visibility</p:attrName>
                                        </p:attrNameLst>
                                      </p:cBhvr>
                                      <p:to>
                                        <p:strVal val="visible"/>
                                      </p:to>
                                    </p:set>
                                    <p:anim calcmode="lin" valueType="num">
                                      <p:cBhvr additive="base">
                                        <p:cTn id="13" dur="500" fill="hold"/>
                                        <p:tgtEl>
                                          <p:spTgt spid="14340"/>
                                        </p:tgtEl>
                                        <p:attrNameLst>
                                          <p:attrName>ppt_x</p:attrName>
                                        </p:attrNameLst>
                                      </p:cBhvr>
                                      <p:tavLst>
                                        <p:tav tm="0">
                                          <p:val>
                                            <p:strVal val="#ppt_x"/>
                                          </p:val>
                                        </p:tav>
                                        <p:tav tm="100000">
                                          <p:val>
                                            <p:strVal val="#ppt_x"/>
                                          </p:val>
                                        </p:tav>
                                      </p:tavLst>
                                    </p:anim>
                                    <p:anim calcmode="lin" valueType="num">
                                      <p:cBhvr additive="base">
                                        <p:cTn id="14"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38"/>
                                        </p:tgtEl>
                                        <p:attrNameLst>
                                          <p:attrName>style.visibility</p:attrName>
                                        </p:attrNameLst>
                                      </p:cBhvr>
                                      <p:to>
                                        <p:strVal val="visible"/>
                                      </p:to>
                                    </p:set>
                                    <p:anim calcmode="lin" valueType="num">
                                      <p:cBhvr additive="base">
                                        <p:cTn id="19" dur="500" fill="hold"/>
                                        <p:tgtEl>
                                          <p:spTgt spid="14338"/>
                                        </p:tgtEl>
                                        <p:attrNameLst>
                                          <p:attrName>ppt_x</p:attrName>
                                        </p:attrNameLst>
                                      </p:cBhvr>
                                      <p:tavLst>
                                        <p:tav tm="0">
                                          <p:val>
                                            <p:strVal val="#ppt_x"/>
                                          </p:val>
                                        </p:tav>
                                        <p:tav tm="100000">
                                          <p:val>
                                            <p:strVal val="#ppt_x"/>
                                          </p:val>
                                        </p:tav>
                                      </p:tavLst>
                                    </p:anim>
                                    <p:anim calcmode="lin" valueType="num">
                                      <p:cBhvr additive="base">
                                        <p:cTn id="20"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762000"/>
          </a:xfrm>
        </p:spPr>
        <p:txBody>
          <a:bodyPr/>
          <a:lstStyle/>
          <a:p>
            <a:r>
              <a:rPr lang="en-US" b="1" dirty="0" smtClean="0"/>
              <a:t>3</a:t>
            </a:r>
            <a:r>
              <a:rPr lang="en-US" b="1" baseline="30000" dirty="0" smtClean="0"/>
              <a:t>rd</a:t>
            </a:r>
            <a:r>
              <a:rPr lang="en-US" b="1" dirty="0" smtClean="0"/>
              <a:t> Reason</a:t>
            </a:r>
            <a:endParaRPr lang="en-US" b="1" dirty="0"/>
          </a:p>
        </p:txBody>
      </p:sp>
      <p:sp>
        <p:nvSpPr>
          <p:cNvPr id="3" name="Content Placeholder 2"/>
          <p:cNvSpPr>
            <a:spLocks noGrp="1"/>
          </p:cNvSpPr>
          <p:nvPr>
            <p:ph idx="1"/>
          </p:nvPr>
        </p:nvSpPr>
        <p:spPr>
          <a:xfrm>
            <a:off x="152400" y="762000"/>
            <a:ext cx="8686800" cy="2285999"/>
          </a:xfrm>
        </p:spPr>
        <p:txBody>
          <a:bodyPr/>
          <a:lstStyle/>
          <a:p>
            <a:r>
              <a:rPr lang="en-US" dirty="0" smtClean="0"/>
              <a:t>U.S.A. tends to be a politically centrist or moderate country as you guys demonstrated the other day in the political quiz</a:t>
            </a:r>
            <a:endParaRPr lang="en-US" dirty="0"/>
          </a:p>
        </p:txBody>
      </p:sp>
      <p:pic>
        <p:nvPicPr>
          <p:cNvPr id="4" name="Picture 3" descr="draw"/>
          <p:cNvPicPr/>
          <p:nvPr/>
        </p:nvPicPr>
        <p:blipFill>
          <a:blip r:embed="rId2" cstate="print"/>
          <a:srcRect/>
          <a:stretch>
            <a:fillRect/>
          </a:stretch>
        </p:blipFill>
        <p:spPr bwMode="auto">
          <a:xfrm>
            <a:off x="2286000" y="2971800"/>
            <a:ext cx="4419600" cy="4067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Parties and Region</a:t>
            </a:r>
            <a:endParaRPr lang="en-US" dirty="0"/>
          </a:p>
        </p:txBody>
      </p:sp>
      <p:sp>
        <p:nvSpPr>
          <p:cNvPr id="3" name="Rectangle 2"/>
          <p:cNvSpPr/>
          <p:nvPr/>
        </p:nvSpPr>
        <p:spPr>
          <a:xfrm>
            <a:off x="2209800" y="1295400"/>
            <a:ext cx="4336765" cy="523220"/>
          </a:xfrm>
          <a:prstGeom prst="rect">
            <a:avLst/>
          </a:prstGeom>
        </p:spPr>
        <p:txBody>
          <a:bodyPr wrap="none">
            <a:spAutoFit/>
          </a:bodyPr>
          <a:lstStyle/>
          <a:p>
            <a:r>
              <a:rPr lang="en-US" sz="2800" dirty="0" smtClean="0">
                <a:hlinkClick r:id="rId2"/>
              </a:rPr>
              <a:t>https://www.270towin.com</a:t>
            </a:r>
            <a:r>
              <a:rPr lang="en-US" dirty="0" smtClean="0"/>
              <a: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New York Presidential Election Results 2016.svg"/>
          <p:cNvPicPr>
            <a:picLocks noChangeAspect="1" noChangeArrowheads="1"/>
          </p:cNvPicPr>
          <p:nvPr/>
        </p:nvPicPr>
        <p:blipFill>
          <a:blip r:embed="rId2" cstate="print"/>
          <a:srcRect/>
          <a:stretch>
            <a:fillRect/>
          </a:stretch>
        </p:blipFill>
        <p:spPr bwMode="auto">
          <a:xfrm>
            <a:off x="1219200" y="838200"/>
            <a:ext cx="6762750" cy="506240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914400"/>
          </a:xfrm>
        </p:spPr>
        <p:txBody>
          <a:bodyPr/>
          <a:lstStyle/>
          <a:p>
            <a:r>
              <a:rPr lang="en-US" dirty="0" smtClean="0"/>
              <a:t>Democrat or Republican?</a:t>
            </a:r>
            <a:endParaRPr lang="en-US" dirty="0"/>
          </a:p>
        </p:txBody>
      </p:sp>
      <p:pic>
        <p:nvPicPr>
          <p:cNvPr id="15366" name="Picture 6" descr="http://www.visualphotos.com/photo/2x3799782/University_student_in_graduation_gown_and_mortar_4059.jpg"/>
          <p:cNvPicPr>
            <a:picLocks noChangeAspect="1" noChangeArrowheads="1"/>
          </p:cNvPicPr>
          <p:nvPr/>
        </p:nvPicPr>
        <p:blipFill>
          <a:blip r:embed="rId2" cstate="print"/>
          <a:srcRect/>
          <a:stretch>
            <a:fillRect/>
          </a:stretch>
        </p:blipFill>
        <p:spPr bwMode="auto">
          <a:xfrm>
            <a:off x="0" y="1066800"/>
            <a:ext cx="3327244" cy="2590800"/>
          </a:xfrm>
          <a:prstGeom prst="rect">
            <a:avLst/>
          </a:prstGeom>
          <a:noFill/>
        </p:spPr>
      </p:pic>
      <p:pic>
        <p:nvPicPr>
          <p:cNvPr id="15368" name="Picture 8" descr="http://www.markhoustonrecovery.com/images/upload/seniorlady.jpg"/>
          <p:cNvPicPr>
            <a:picLocks noChangeAspect="1" noChangeArrowheads="1"/>
          </p:cNvPicPr>
          <p:nvPr/>
        </p:nvPicPr>
        <p:blipFill>
          <a:blip r:embed="rId3" cstate="print"/>
          <a:srcRect/>
          <a:stretch>
            <a:fillRect/>
          </a:stretch>
        </p:blipFill>
        <p:spPr bwMode="auto">
          <a:xfrm>
            <a:off x="3352800" y="1066800"/>
            <a:ext cx="2667000" cy="2667000"/>
          </a:xfrm>
          <a:prstGeom prst="rect">
            <a:avLst/>
          </a:prstGeom>
          <a:noFill/>
        </p:spPr>
      </p:pic>
      <p:pic>
        <p:nvPicPr>
          <p:cNvPr id="15374" name="Picture 14" descr="http://www.goodenoughmother.com/wp-content/uploads/2011/11/worker-wearing-hard-hat.jpg"/>
          <p:cNvPicPr>
            <a:picLocks noChangeAspect="1" noChangeArrowheads="1"/>
          </p:cNvPicPr>
          <p:nvPr/>
        </p:nvPicPr>
        <p:blipFill>
          <a:blip r:embed="rId4" cstate="print"/>
          <a:srcRect/>
          <a:stretch>
            <a:fillRect/>
          </a:stretch>
        </p:blipFill>
        <p:spPr bwMode="auto">
          <a:xfrm>
            <a:off x="6858000" y="838200"/>
            <a:ext cx="1524000" cy="2287901"/>
          </a:xfrm>
          <a:prstGeom prst="rect">
            <a:avLst/>
          </a:prstGeom>
          <a:noFill/>
        </p:spPr>
      </p:pic>
      <p:pic>
        <p:nvPicPr>
          <p:cNvPr id="15376" name="Picture 16" descr="http://www.indianagrain.com/media/images/blog_entries/2833.jpg"/>
          <p:cNvPicPr>
            <a:picLocks noChangeAspect="1" noChangeArrowheads="1"/>
          </p:cNvPicPr>
          <p:nvPr/>
        </p:nvPicPr>
        <p:blipFill>
          <a:blip r:embed="rId5" cstate="print"/>
          <a:srcRect l="13314" r="26775"/>
          <a:stretch>
            <a:fillRect/>
          </a:stretch>
        </p:blipFill>
        <p:spPr bwMode="auto">
          <a:xfrm>
            <a:off x="2743200" y="3809999"/>
            <a:ext cx="2362200" cy="2624667"/>
          </a:xfrm>
          <a:prstGeom prst="rect">
            <a:avLst/>
          </a:prstGeom>
          <a:noFill/>
        </p:spPr>
      </p:pic>
      <p:pic>
        <p:nvPicPr>
          <p:cNvPr id="15378" name="Picture 18" descr="http://us.123rf.com/400wm/400/400/sumos/sumos0706/sumos070600080/1080691-a-minister-preaching-in-church.jpg"/>
          <p:cNvPicPr>
            <a:picLocks noChangeAspect="1" noChangeArrowheads="1"/>
          </p:cNvPicPr>
          <p:nvPr/>
        </p:nvPicPr>
        <p:blipFill>
          <a:blip r:embed="rId6" cstate="print"/>
          <a:srcRect/>
          <a:stretch>
            <a:fillRect/>
          </a:stretch>
        </p:blipFill>
        <p:spPr bwMode="auto">
          <a:xfrm>
            <a:off x="7100998" y="3352800"/>
            <a:ext cx="2043002" cy="3067051"/>
          </a:xfrm>
          <a:prstGeom prst="rect">
            <a:avLst/>
          </a:prstGeom>
          <a:noFill/>
        </p:spPr>
      </p:pic>
      <p:pic>
        <p:nvPicPr>
          <p:cNvPr id="52226" name="Picture 2" descr="Image result for bill gates"/>
          <p:cNvPicPr>
            <a:picLocks noChangeAspect="1" noChangeArrowheads="1"/>
          </p:cNvPicPr>
          <p:nvPr/>
        </p:nvPicPr>
        <p:blipFill>
          <a:blip r:embed="rId7" cstate="print"/>
          <a:srcRect l="19710" r="10209"/>
          <a:stretch>
            <a:fillRect/>
          </a:stretch>
        </p:blipFill>
        <p:spPr bwMode="auto">
          <a:xfrm>
            <a:off x="-173887" y="3810000"/>
            <a:ext cx="2840887" cy="2689225"/>
          </a:xfrm>
          <a:prstGeom prst="rect">
            <a:avLst/>
          </a:prstGeom>
          <a:noFill/>
        </p:spPr>
      </p:pic>
      <p:pic>
        <p:nvPicPr>
          <p:cNvPr id="52228" name="Picture 4" descr="Image result for rich guy"/>
          <p:cNvPicPr>
            <a:picLocks noChangeAspect="1" noChangeArrowheads="1"/>
          </p:cNvPicPr>
          <p:nvPr/>
        </p:nvPicPr>
        <p:blipFill>
          <a:blip r:embed="rId8" cstate="print"/>
          <a:srcRect/>
          <a:stretch>
            <a:fillRect/>
          </a:stretch>
        </p:blipFill>
        <p:spPr bwMode="auto">
          <a:xfrm>
            <a:off x="4800600" y="4038600"/>
            <a:ext cx="3124200" cy="22390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box(in)">
                                      <p:cBhvr>
                                        <p:cTn id="7" dur="500"/>
                                        <p:tgtEl>
                                          <p:spTgt spid="1536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5368"/>
                                        </p:tgtEl>
                                        <p:attrNameLst>
                                          <p:attrName>style.visibility</p:attrName>
                                        </p:attrNameLst>
                                      </p:cBhvr>
                                      <p:to>
                                        <p:strVal val="visible"/>
                                      </p:to>
                                    </p:set>
                                    <p:animEffect transition="in" filter="box(in)">
                                      <p:cBhvr>
                                        <p:cTn id="12" dur="500"/>
                                        <p:tgtEl>
                                          <p:spTgt spid="1536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5374"/>
                                        </p:tgtEl>
                                        <p:attrNameLst>
                                          <p:attrName>style.visibility</p:attrName>
                                        </p:attrNameLst>
                                      </p:cBhvr>
                                      <p:to>
                                        <p:strVal val="visible"/>
                                      </p:to>
                                    </p:set>
                                    <p:animEffect transition="in" filter="diamond(in)">
                                      <p:cBhvr>
                                        <p:cTn id="17" dur="2000"/>
                                        <p:tgtEl>
                                          <p:spTgt spid="1537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5376"/>
                                        </p:tgtEl>
                                        <p:attrNameLst>
                                          <p:attrName>style.visibility</p:attrName>
                                        </p:attrNameLst>
                                      </p:cBhvr>
                                      <p:to>
                                        <p:strVal val="visible"/>
                                      </p:to>
                                    </p:set>
                                    <p:animEffect transition="in" filter="box(in)">
                                      <p:cBhvr>
                                        <p:cTn id="22" dur="500"/>
                                        <p:tgtEl>
                                          <p:spTgt spid="1537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5378"/>
                                        </p:tgtEl>
                                        <p:attrNameLst>
                                          <p:attrName>style.visibility</p:attrName>
                                        </p:attrNameLst>
                                      </p:cBhvr>
                                      <p:to>
                                        <p:strVal val="visible"/>
                                      </p:to>
                                    </p:set>
                                    <p:animEffect transition="in" filter="box(in)">
                                      <p:cBhvr>
                                        <p:cTn id="27" dur="500"/>
                                        <p:tgtEl>
                                          <p:spTgt spid="15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Who is likely to vote </a:t>
            </a:r>
            <a:br>
              <a:rPr lang="en-US" dirty="0" smtClean="0"/>
            </a:br>
            <a:r>
              <a:rPr lang="en-US" dirty="0" smtClean="0"/>
              <a:t>Democrat or Republican?</a:t>
            </a:r>
            <a:br>
              <a:rPr lang="en-US" dirty="0" smtClean="0"/>
            </a:br>
            <a:endParaRPr lang="en-US" dirty="0"/>
          </a:p>
        </p:txBody>
      </p:sp>
      <p:sp>
        <p:nvSpPr>
          <p:cNvPr id="5" name="TextBox 4"/>
          <p:cNvSpPr txBox="1"/>
          <p:nvPr/>
        </p:nvSpPr>
        <p:spPr>
          <a:xfrm>
            <a:off x="914400" y="1676400"/>
            <a:ext cx="2234073" cy="707886"/>
          </a:xfrm>
          <a:prstGeom prst="rect">
            <a:avLst/>
          </a:prstGeom>
          <a:noFill/>
        </p:spPr>
        <p:txBody>
          <a:bodyPr wrap="none" rtlCol="0">
            <a:spAutoFit/>
          </a:bodyPr>
          <a:lstStyle/>
          <a:p>
            <a:r>
              <a:rPr lang="en-US" sz="4000" dirty="0" smtClean="0"/>
              <a:t>Democrat</a:t>
            </a:r>
            <a:endParaRPr lang="en-US" sz="4000" dirty="0"/>
          </a:p>
        </p:txBody>
      </p:sp>
      <p:sp>
        <p:nvSpPr>
          <p:cNvPr id="6" name="TextBox 5"/>
          <p:cNvSpPr txBox="1"/>
          <p:nvPr/>
        </p:nvSpPr>
        <p:spPr>
          <a:xfrm>
            <a:off x="5562600" y="1676400"/>
            <a:ext cx="2248564" cy="646331"/>
          </a:xfrm>
          <a:prstGeom prst="rect">
            <a:avLst/>
          </a:prstGeom>
          <a:noFill/>
        </p:spPr>
        <p:txBody>
          <a:bodyPr wrap="none" rtlCol="0">
            <a:spAutoFit/>
          </a:bodyPr>
          <a:lstStyle/>
          <a:p>
            <a:r>
              <a:rPr lang="en-US" sz="3600" dirty="0" smtClean="0"/>
              <a:t>Republican</a:t>
            </a:r>
            <a:endParaRPr lang="en-US" sz="3600" dirty="0"/>
          </a:p>
        </p:txBody>
      </p:sp>
      <p:sp>
        <p:nvSpPr>
          <p:cNvPr id="7" name="TextBox 6"/>
          <p:cNvSpPr txBox="1"/>
          <p:nvPr/>
        </p:nvSpPr>
        <p:spPr>
          <a:xfrm>
            <a:off x="3505200" y="1295400"/>
            <a:ext cx="1538947" cy="369332"/>
          </a:xfrm>
          <a:prstGeom prst="rect">
            <a:avLst/>
          </a:prstGeom>
          <a:noFill/>
        </p:spPr>
        <p:txBody>
          <a:bodyPr wrap="none" rtlCol="0">
            <a:spAutoFit/>
          </a:bodyPr>
          <a:lstStyle/>
          <a:p>
            <a:r>
              <a:rPr lang="en-US" dirty="0" smtClean="0">
                <a:hlinkClick r:id="rId2"/>
              </a:rPr>
              <a:t>2016 exit polls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Assignment</a:t>
            </a:r>
            <a:endParaRPr lang="en-US" dirty="0"/>
          </a:p>
        </p:txBody>
      </p:sp>
      <p:sp>
        <p:nvSpPr>
          <p:cNvPr id="3" name="Content Placeholder 2"/>
          <p:cNvSpPr>
            <a:spLocks noGrp="1"/>
          </p:cNvSpPr>
          <p:nvPr>
            <p:ph idx="1"/>
          </p:nvPr>
        </p:nvSpPr>
        <p:spPr/>
        <p:txBody>
          <a:bodyPr/>
          <a:lstStyle/>
          <a:p>
            <a:r>
              <a:rPr lang="en-US" dirty="0" smtClean="0"/>
              <a:t>Ask your parents, “What’s the difference between a Democrat and a Republican.”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rot="18919180">
            <a:off x="1676400" y="533400"/>
            <a:ext cx="5943600" cy="59436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Democratic and Republican Economic Philosophies Compared</a:t>
            </a:r>
            <a:endParaRPr lang="en-US" dirty="0"/>
          </a:p>
        </p:txBody>
      </p:sp>
      <p:sp>
        <p:nvSpPr>
          <p:cNvPr id="4" name="Content Placeholder 3"/>
          <p:cNvSpPr>
            <a:spLocks noGrp="1"/>
          </p:cNvSpPr>
          <p:nvPr>
            <p:ph idx="1"/>
          </p:nvPr>
        </p:nvSpPr>
        <p:spPr/>
        <p:txBody>
          <a:bodyPr/>
          <a:lstStyle/>
          <a:p>
            <a:r>
              <a:rPr lang="en-US" dirty="0" smtClean="0">
                <a:hlinkClick r:id="rId2"/>
              </a:rPr>
              <a:t>President Obama Speaks on the Economy - Osawatomie Speech, Dec. 6, 2011</a:t>
            </a:r>
            <a:endParaRPr lang="en-US" dirty="0" smtClean="0"/>
          </a:p>
          <a:p>
            <a:r>
              <a:rPr lang="en-US" dirty="0" smtClean="0">
                <a:hlinkClick r:id="rId3"/>
              </a:rPr>
              <a:t>C-SPAN: President Reagan 1981 Inaugural Address - YouTube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Propaganda and Political Campaign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Tactics</a:t>
            </a:r>
          </a:p>
          <a:p>
            <a:pPr lvl="1"/>
            <a:r>
              <a:rPr lang="en-US" dirty="0" smtClean="0"/>
              <a:t>Name Calling</a:t>
            </a:r>
          </a:p>
          <a:p>
            <a:pPr lvl="1"/>
            <a:r>
              <a:rPr lang="en-US" dirty="0" smtClean="0"/>
              <a:t>Glittering Generalities</a:t>
            </a:r>
          </a:p>
          <a:p>
            <a:pPr lvl="1"/>
            <a:r>
              <a:rPr lang="en-US" dirty="0" smtClean="0"/>
              <a:t>Transfer</a:t>
            </a:r>
          </a:p>
          <a:p>
            <a:pPr lvl="1"/>
            <a:r>
              <a:rPr lang="en-US" dirty="0" smtClean="0"/>
              <a:t>Bandwagon</a:t>
            </a:r>
          </a:p>
          <a:p>
            <a:pPr lvl="1"/>
            <a:r>
              <a:rPr lang="en-US" dirty="0" smtClean="0"/>
              <a:t>Card Stacking</a:t>
            </a:r>
          </a:p>
          <a:p>
            <a:pPr lvl="1"/>
            <a:r>
              <a:rPr lang="en-US" dirty="0" smtClean="0"/>
              <a:t>Testimonial</a:t>
            </a:r>
          </a:p>
          <a:p>
            <a:pPr lvl="1"/>
            <a:r>
              <a:rPr lang="en-US" dirty="0" smtClean="0"/>
              <a:t>Plain Folks</a:t>
            </a:r>
          </a:p>
          <a:p>
            <a:pPr lvl="1"/>
            <a:r>
              <a:rPr lang="en-US" dirty="0" smtClean="0"/>
              <a:t>Repetition</a:t>
            </a:r>
          </a:p>
          <a:p>
            <a:pPr lvl="1"/>
            <a:r>
              <a:rPr lang="en-US" dirty="0" smtClean="0"/>
              <a:t>Either/or Fallacy</a:t>
            </a:r>
          </a:p>
          <a:p>
            <a:pPr lvl="1"/>
            <a:r>
              <a:rPr lang="en-US" dirty="0" smtClean="0"/>
              <a:t>Straw Man Fallacy</a:t>
            </a:r>
          </a:p>
          <a:p>
            <a:pPr lvl="1"/>
            <a:r>
              <a:rPr lang="en-US" dirty="0" smtClean="0"/>
              <a:t>Faulty cause and effect</a:t>
            </a:r>
          </a:p>
          <a:p>
            <a:pPr lvl="1"/>
            <a:r>
              <a:rPr lang="en-US" dirty="0" smtClean="0"/>
              <a:t>Appeal to authority</a:t>
            </a:r>
          </a:p>
          <a:p>
            <a:pPr lvl="1"/>
            <a:r>
              <a:rPr lang="en-US" dirty="0" smtClean="0"/>
              <a:t>Appeal to emotion</a:t>
            </a:r>
          </a:p>
          <a:p>
            <a:pPr lvl="1">
              <a:buNone/>
            </a:pPr>
            <a:endParaRPr lang="en-US" dirty="0" smtClean="0"/>
          </a:p>
          <a:p>
            <a:pPr lvl="1">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linds(horizontal)">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linds(horizontal)">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blinds(horizontal)">
                                      <p:cBhvr>
                                        <p:cTn id="43" dur="500"/>
                                        <p:tgtEl>
                                          <p:spTgt spid="3">
                                            <p:txEl>
                                              <p:pRg st="8" end="8"/>
                                            </p:txEl>
                                          </p:spTgt>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blinds(horizontal)">
                                      <p:cBhvr>
                                        <p:cTn id="46" dur="500"/>
                                        <p:tgtEl>
                                          <p:spTgt spid="3">
                                            <p:txEl>
                                              <p:pRg st="9" end="9"/>
                                            </p:txEl>
                                          </p:spTgt>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blinds(horizontal)">
                                      <p:cBhvr>
                                        <p:cTn id="49" dur="500"/>
                                        <p:tgtEl>
                                          <p:spTgt spid="3">
                                            <p:txEl>
                                              <p:pRg st="10" end="10"/>
                                            </p:txEl>
                                          </p:spTgt>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blinds(horizontal)">
                                      <p:cBhvr>
                                        <p:cTn id="52" dur="500"/>
                                        <p:tgtEl>
                                          <p:spTgt spid="3">
                                            <p:txEl>
                                              <p:pRg st="11" end="11"/>
                                            </p:txEl>
                                          </p:spTgt>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blinds(horizontal)">
                                      <p:cBhvr>
                                        <p:cTn id="55" dur="500"/>
                                        <p:tgtEl>
                                          <p:spTgt spid="3">
                                            <p:txEl>
                                              <p:pRg st="12" end="12"/>
                                            </p:txEl>
                                          </p:spTgt>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3">
                                            <p:txEl>
                                              <p:pRg st="13" end="13"/>
                                            </p:txEl>
                                          </p:spTgt>
                                        </p:tgtEl>
                                        <p:attrNameLst>
                                          <p:attrName>style.visibility</p:attrName>
                                        </p:attrNameLst>
                                      </p:cBhvr>
                                      <p:to>
                                        <p:strVal val="visible"/>
                                      </p:to>
                                    </p:set>
                                    <p:animEffect transition="in" filter="blinds(horizontal)">
                                      <p:cBhvr>
                                        <p:cTn id="58"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propaganda tactic</a:t>
            </a:r>
            <a:endParaRPr lang="en-US" dirty="0"/>
          </a:p>
        </p:txBody>
      </p:sp>
      <p:sp>
        <p:nvSpPr>
          <p:cNvPr id="3" name="Content Placeholder 2"/>
          <p:cNvSpPr>
            <a:spLocks noGrp="1"/>
          </p:cNvSpPr>
          <p:nvPr>
            <p:ph idx="1"/>
          </p:nvPr>
        </p:nvSpPr>
        <p:spPr/>
        <p:txBody>
          <a:bodyPr/>
          <a:lstStyle/>
          <a:p>
            <a:r>
              <a:rPr lang="en-US" dirty="0" smtClean="0">
                <a:hlinkClick r:id="rId2"/>
              </a:rPr>
              <a:t>Mitt Romney – Libya</a:t>
            </a:r>
            <a:endParaRPr lang="en-US" dirty="0" smtClean="0"/>
          </a:p>
          <a:p>
            <a:r>
              <a:rPr lang="en-US" smtClean="0">
                <a:hlinkClick r:id="rId3"/>
              </a:rPr>
              <a:t>The Living Room Candidate</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Bush </a:t>
            </a:r>
            <a:r>
              <a:rPr lang="en-US" smtClean="0"/>
              <a:t>9/11 speech</a:t>
            </a:r>
            <a:endParaRPr lang="en-US"/>
          </a:p>
        </p:txBody>
      </p:sp>
      <p:sp>
        <p:nvSpPr>
          <p:cNvPr id="3" name="Content Placeholder 2"/>
          <p:cNvSpPr>
            <a:spLocks noGrp="1"/>
          </p:cNvSpPr>
          <p:nvPr>
            <p:ph idx="1"/>
          </p:nvPr>
        </p:nvSpPr>
        <p:spPr/>
        <p:txBody>
          <a:bodyPr/>
          <a:lstStyle/>
          <a:p>
            <a:r>
              <a:rPr lang="en-US" dirty="0" smtClean="0">
                <a:hlinkClick r:id="rId2"/>
              </a:rPr>
              <a:t>https://www.youtube.com/watch?v=0wPuY5hI96U</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Campaign Advertising</a:t>
            </a:r>
            <a:endParaRPr lang="en-US" dirty="0"/>
          </a:p>
        </p:txBody>
      </p:sp>
      <p:sp>
        <p:nvSpPr>
          <p:cNvPr id="3" name="Content Placeholder 2"/>
          <p:cNvSpPr>
            <a:spLocks noGrp="1"/>
          </p:cNvSpPr>
          <p:nvPr>
            <p:ph idx="1"/>
          </p:nvPr>
        </p:nvSpPr>
        <p:spPr/>
        <p:txBody>
          <a:bodyPr/>
          <a:lstStyle/>
          <a:p>
            <a:r>
              <a:rPr lang="en-US" dirty="0" smtClean="0">
                <a:hlinkClick r:id="rId2"/>
              </a:rPr>
              <a:t>http://www.livingroomcandidate.com/</a:t>
            </a:r>
            <a:endParaRPr lang="en-US" dirty="0" smtClean="0"/>
          </a:p>
          <a:p>
            <a:r>
              <a:rPr lang="en-US" dirty="0" smtClean="0">
                <a:hlinkClick r:id="rId3"/>
              </a:rPr>
              <a:t>Pete Hoekstra Political Ad</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Elections</a:t>
            </a:r>
            <a:endParaRPr lang="en-US" dirty="0"/>
          </a:p>
        </p:txBody>
      </p:sp>
      <p:sp>
        <p:nvSpPr>
          <p:cNvPr id="3" name="Content Placeholder 2"/>
          <p:cNvSpPr>
            <a:spLocks noGrp="1"/>
          </p:cNvSpPr>
          <p:nvPr>
            <p:ph idx="1"/>
          </p:nvPr>
        </p:nvSpPr>
        <p:spPr/>
        <p:txBody>
          <a:bodyPr/>
          <a:lstStyle/>
          <a:p>
            <a:r>
              <a:rPr lang="en-US" smtClean="0">
                <a:hlinkClick r:id="rId2"/>
              </a:rPr>
              <a:t>Presidential Election Interactive Map and History of the Electoral College</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Nader on 2000 Election</a:t>
            </a:r>
            <a:endParaRPr lang="en-US" dirty="0"/>
          </a:p>
        </p:txBody>
      </p:sp>
      <p:sp>
        <p:nvSpPr>
          <p:cNvPr id="3" name="Content Placeholder 2"/>
          <p:cNvSpPr>
            <a:spLocks noGrp="1"/>
          </p:cNvSpPr>
          <p:nvPr>
            <p:ph idx="1"/>
          </p:nvPr>
        </p:nvSpPr>
        <p:spPr/>
        <p:txBody>
          <a:bodyPr/>
          <a:lstStyle/>
          <a:p>
            <a:r>
              <a:rPr lang="en-US" dirty="0" smtClean="0">
                <a:hlinkClick r:id="rId2"/>
              </a:rPr>
              <a:t>Ralph Nader on Independent Candidates and the 2000 Election</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Third Party?</a:t>
            </a:r>
            <a:endParaRPr lang="en-US" dirty="0"/>
          </a:p>
        </p:txBody>
      </p:sp>
      <p:sp>
        <p:nvSpPr>
          <p:cNvPr id="3" name="Content Placeholder 2"/>
          <p:cNvSpPr>
            <a:spLocks noGrp="1"/>
          </p:cNvSpPr>
          <p:nvPr>
            <p:ph idx="1"/>
          </p:nvPr>
        </p:nvSpPr>
        <p:spPr/>
        <p:txBody>
          <a:bodyPr/>
          <a:lstStyle/>
          <a:p>
            <a:pPr>
              <a:buNone/>
            </a:pPr>
            <a:r>
              <a:rPr lang="en-US" dirty="0" smtClean="0">
                <a:hlinkClick r:id="rId2"/>
              </a:rPr>
              <a:t>Tax Day Brings Out "Tea Party" Protesters - CBS News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Party Identification</a:t>
            </a:r>
            <a:endParaRPr lang="en-US" dirty="0"/>
          </a:p>
        </p:txBody>
      </p:sp>
      <p:sp>
        <p:nvSpPr>
          <p:cNvPr id="4" name="Content Placeholder 3"/>
          <p:cNvSpPr>
            <a:spLocks noGrp="1"/>
          </p:cNvSpPr>
          <p:nvPr>
            <p:ph idx="1"/>
          </p:nvPr>
        </p:nvSpPr>
        <p:spPr/>
        <p:txBody>
          <a:bodyPr/>
          <a:lstStyle/>
          <a:p>
            <a:r>
              <a:rPr lang="en-US" dirty="0" smtClean="0">
                <a:hlinkClick r:id="rId2"/>
              </a:rPr>
              <a:t>Party Identification Trend - Pew Research Center for the People &amp; the Press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2004 Election</a:t>
            </a:r>
            <a:endParaRPr lang="en-US" dirty="0"/>
          </a:p>
        </p:txBody>
      </p:sp>
      <p:pic>
        <p:nvPicPr>
          <p:cNvPr id="24578" name="Picture 2" descr="ElectoralCollege2004.svg">
            <a:hlinkClick r:id="rId2"/>
          </p:cNvPr>
          <p:cNvPicPr>
            <a:picLocks noChangeAspect="1" noChangeArrowheads="1"/>
          </p:cNvPicPr>
          <p:nvPr/>
        </p:nvPicPr>
        <p:blipFill>
          <a:blip r:embed="rId3" cstate="print"/>
          <a:srcRect/>
          <a:stretch>
            <a:fillRect/>
          </a:stretch>
        </p:blipFill>
        <p:spPr bwMode="auto">
          <a:xfrm>
            <a:off x="1051036" y="2514600"/>
            <a:ext cx="6092714" cy="353377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draw"/>
          <p:cNvPicPr/>
          <p:nvPr/>
        </p:nvPicPr>
        <p:blipFill>
          <a:blip r:embed="rId2" cstate="print"/>
          <a:srcRect/>
          <a:stretch>
            <a:fillRect/>
          </a:stretch>
        </p:blipFill>
        <p:spPr bwMode="auto">
          <a:xfrm>
            <a:off x="1352550" y="200025"/>
            <a:ext cx="6438900" cy="6457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2008 Presidential </a:t>
            </a:r>
            <a:endParaRPr lang="en-US" dirty="0"/>
          </a:p>
        </p:txBody>
      </p:sp>
      <p:pic>
        <p:nvPicPr>
          <p:cNvPr id="22530" name="Picture 2" descr="http://politicalmaps.org/wp-content/uploads/2008/11/2008-election-map-nytimes.png">
            <a:hlinkClick r:id="rId2"/>
          </p:cNvPr>
          <p:cNvPicPr>
            <a:picLocks noChangeAspect="1" noChangeArrowheads="1"/>
          </p:cNvPicPr>
          <p:nvPr/>
        </p:nvPicPr>
        <p:blipFill>
          <a:blip r:embed="rId3" cstate="print"/>
          <a:srcRect/>
          <a:stretch>
            <a:fillRect/>
          </a:stretch>
        </p:blipFill>
        <p:spPr bwMode="auto">
          <a:xfrm>
            <a:off x="1600200" y="1524000"/>
            <a:ext cx="7143750" cy="5114926"/>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ElectionMapPurpleCounty.jpg">
            <a:hlinkClick r:id="rId2"/>
          </p:cNvPr>
          <p:cNvPicPr>
            <a:picLocks noChangeAspect="1" noChangeArrowheads="1"/>
          </p:cNvPicPr>
          <p:nvPr/>
        </p:nvPicPr>
        <p:blipFill>
          <a:blip r:embed="rId3" cstate="print"/>
          <a:srcRect/>
          <a:stretch>
            <a:fillRect/>
          </a:stretch>
        </p:blipFill>
        <p:spPr bwMode="auto">
          <a:xfrm>
            <a:off x="914400" y="1752600"/>
            <a:ext cx="7620000" cy="4648201"/>
          </a:xfrm>
          <a:prstGeom prst="rect">
            <a:avLst/>
          </a:prstGeom>
          <a:noFill/>
        </p:spPr>
      </p:pic>
      <p:sp>
        <p:nvSpPr>
          <p:cNvPr id="5" name="Title 4"/>
          <p:cNvSpPr>
            <a:spLocks noGrp="1"/>
          </p:cNvSpPr>
          <p:nvPr>
            <p:ph type="title"/>
          </p:nvPr>
        </p:nvSpPr>
        <p:spPr/>
        <p:txBody>
          <a:bodyPr>
            <a:normAutofit fontScale="90000"/>
          </a:bodyPr>
          <a:lstStyle/>
          <a:p>
            <a:r>
              <a:rPr lang="en-US" dirty="0" smtClean="0"/>
              <a:t>Democratic and Republican Voting – 2008 Presidential Election</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715962"/>
          </a:xfrm>
        </p:spPr>
        <p:txBody>
          <a:bodyPr>
            <a:normAutofit fontScale="90000"/>
          </a:bodyPr>
          <a:lstStyle/>
          <a:p>
            <a:r>
              <a:rPr lang="en-US" dirty="0" smtClean="0"/>
              <a:t>Results by County</a:t>
            </a:r>
            <a:endParaRPr lang="en-US" dirty="0"/>
          </a:p>
        </p:txBody>
      </p:sp>
      <p:pic>
        <p:nvPicPr>
          <p:cNvPr id="23554" name="Picture 2" descr="http://politicalmaps.org/wp-content/uploads/2008/11/2008-election-map-wash-post-margin-3d.gif"/>
          <p:cNvPicPr>
            <a:picLocks noChangeAspect="1" noChangeArrowheads="1"/>
          </p:cNvPicPr>
          <p:nvPr/>
        </p:nvPicPr>
        <p:blipFill>
          <a:blip r:embed="rId2" cstate="print"/>
          <a:srcRect/>
          <a:stretch>
            <a:fillRect/>
          </a:stretch>
        </p:blipFill>
        <p:spPr bwMode="auto">
          <a:xfrm>
            <a:off x="990600" y="1047902"/>
            <a:ext cx="6686550" cy="5295749"/>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upload.wikimedia.org/wikipedia/commons/thumb/a/a8/111th_US_Congress_Senate.PNG/300px-111th_US_Congress_Senate.PNG">
            <a:hlinkClick r:id="rId2"/>
          </p:cNvPr>
          <p:cNvPicPr>
            <a:picLocks noChangeAspect="1" noChangeArrowheads="1"/>
          </p:cNvPicPr>
          <p:nvPr/>
        </p:nvPicPr>
        <p:blipFill>
          <a:blip r:embed="rId3" cstate="print"/>
          <a:srcRect/>
          <a:stretch>
            <a:fillRect/>
          </a:stretch>
        </p:blipFill>
        <p:spPr bwMode="auto">
          <a:xfrm>
            <a:off x="1371600" y="1900428"/>
            <a:ext cx="5981700" cy="3947922"/>
          </a:xfrm>
          <a:prstGeom prst="rect">
            <a:avLst/>
          </a:prstGeom>
          <a:noFill/>
        </p:spPr>
      </p:pic>
      <p:sp>
        <p:nvSpPr>
          <p:cNvPr id="4" name="Title 3"/>
          <p:cNvSpPr>
            <a:spLocks noGrp="1"/>
          </p:cNvSpPr>
          <p:nvPr>
            <p:ph type="title"/>
          </p:nvPr>
        </p:nvSpPr>
        <p:spPr/>
        <p:txBody>
          <a:bodyPr/>
          <a:lstStyle/>
          <a:p>
            <a:r>
              <a:rPr lang="en-US" dirty="0" smtClean="0"/>
              <a:t>Senate Seats</a:t>
            </a:r>
            <a:endParaRPr lang="en-US" dirty="0"/>
          </a:p>
        </p:txBody>
      </p:sp>
      <p:sp>
        <p:nvSpPr>
          <p:cNvPr id="5" name="Content Placeholder 4"/>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upload.wikimedia.org/wikipedia/commons/thumb/0/0c/United_States_Governors_map.svg/300px-United_States_Governors_map.svg.png">
            <a:hlinkClick r:id="rId2"/>
          </p:cNvPr>
          <p:cNvPicPr>
            <a:picLocks noChangeAspect="1" noChangeArrowheads="1"/>
          </p:cNvPicPr>
          <p:nvPr/>
        </p:nvPicPr>
        <p:blipFill>
          <a:blip r:embed="rId3" cstate="print"/>
          <a:srcRect/>
          <a:stretch>
            <a:fillRect/>
          </a:stretch>
        </p:blipFill>
        <p:spPr bwMode="auto">
          <a:xfrm>
            <a:off x="1253615" y="2057400"/>
            <a:ext cx="6175885" cy="3829051"/>
          </a:xfrm>
          <a:prstGeom prst="rect">
            <a:avLst/>
          </a:prstGeom>
          <a:noFill/>
        </p:spPr>
      </p:pic>
      <p:sp>
        <p:nvSpPr>
          <p:cNvPr id="5" name="Title 4"/>
          <p:cNvSpPr>
            <a:spLocks noGrp="1"/>
          </p:cNvSpPr>
          <p:nvPr>
            <p:ph type="title"/>
          </p:nvPr>
        </p:nvSpPr>
        <p:spPr/>
        <p:txBody>
          <a:bodyPr/>
          <a:lstStyle/>
          <a:p>
            <a:r>
              <a:rPr lang="en-US" dirty="0" smtClean="0"/>
              <a:t>Governors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2004 Presidential Election Exit Poll</a:t>
            </a:r>
            <a:endParaRPr lang="en-US" dirty="0"/>
          </a:p>
        </p:txBody>
      </p:sp>
      <p:sp>
        <p:nvSpPr>
          <p:cNvPr id="3" name="Content Placeholder 2"/>
          <p:cNvSpPr>
            <a:spLocks noGrp="1"/>
          </p:cNvSpPr>
          <p:nvPr>
            <p:ph idx="1"/>
          </p:nvPr>
        </p:nvSpPr>
        <p:spPr/>
        <p:txBody>
          <a:bodyPr>
            <a:normAutofit/>
          </a:bodyPr>
          <a:lstStyle/>
          <a:p>
            <a:pPr>
              <a:buNone/>
            </a:pPr>
            <a:endParaRPr lang="en-US" sz="4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2008 Exit poll</a:t>
            </a:r>
            <a:endParaRPr lang="en-US" dirty="0"/>
          </a:p>
        </p:txBody>
      </p:sp>
      <p:sp>
        <p:nvSpPr>
          <p:cNvPr id="3" name="Content Placeholder 2"/>
          <p:cNvSpPr>
            <a:spLocks noGrp="1"/>
          </p:cNvSpPr>
          <p:nvPr>
            <p:ph idx="1"/>
          </p:nvPr>
        </p:nvSpPr>
        <p:spPr/>
        <p:txBody>
          <a:bodyPr/>
          <a:lstStyle/>
          <a:p>
            <a:r>
              <a:rPr lang="en-US" dirty="0" smtClean="0">
                <a:hlinkClick r:id="rId2"/>
              </a:rPr>
              <a:t>Exit Polls - Election Results 2008 - The New York Times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Nominating Process</a:t>
            </a:r>
            <a:endParaRPr lang="en-US" dirty="0"/>
          </a:p>
        </p:txBody>
      </p:sp>
      <p:sp>
        <p:nvSpPr>
          <p:cNvPr id="3" name="Content Placeholder 2"/>
          <p:cNvSpPr>
            <a:spLocks noGrp="1"/>
          </p:cNvSpPr>
          <p:nvPr>
            <p:ph idx="1"/>
          </p:nvPr>
        </p:nvSpPr>
        <p:spPr/>
        <p:txBody>
          <a:bodyPr/>
          <a:lstStyle/>
          <a:p>
            <a:r>
              <a:rPr lang="en-US" dirty="0" smtClean="0"/>
              <a:t>How long does the nominating process last?</a:t>
            </a:r>
          </a:p>
          <a:p>
            <a:r>
              <a:rPr lang="en-US" dirty="0" smtClean="0"/>
              <a:t>What do the first three states have in common?</a:t>
            </a:r>
          </a:p>
          <a:p>
            <a:r>
              <a:rPr lang="en-US" dirty="0" smtClean="0"/>
              <a:t>On what date are the most delegates chosen?</a:t>
            </a:r>
          </a:p>
          <a:p>
            <a:r>
              <a:rPr lang="en-US" dirty="0" smtClean="0"/>
              <a:t>What is the difference between “proportional” and “winner takes all”?  “Unbound” and “bound” delegates?  “Open” and “closed</a:t>
            </a:r>
            <a:r>
              <a:rPr lang="en-US" smtClean="0"/>
              <a:t>” primaries?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political party?</a:t>
            </a:r>
            <a:endParaRPr lang="en-US" dirty="0"/>
          </a:p>
        </p:txBody>
      </p:sp>
      <p:sp>
        <p:nvSpPr>
          <p:cNvPr id="3" name="Content Placeholder 2"/>
          <p:cNvSpPr>
            <a:spLocks noGrp="1"/>
          </p:cNvSpPr>
          <p:nvPr>
            <p:ph idx="1"/>
          </p:nvPr>
        </p:nvSpPr>
        <p:spPr/>
        <p:txBody>
          <a:bodyPr/>
          <a:lstStyle/>
          <a:p>
            <a:r>
              <a:rPr lang="en-US" dirty="0" smtClean="0"/>
              <a:t>Organization of people united by common ideological principles that seeks to </a:t>
            </a:r>
          </a:p>
          <a:p>
            <a:pPr lvl="1"/>
            <a:r>
              <a:rPr lang="en-US" dirty="0" smtClean="0"/>
              <a:t>Run candidates for office</a:t>
            </a:r>
          </a:p>
          <a:p>
            <a:pPr lvl="1"/>
            <a:r>
              <a:rPr lang="en-US" dirty="0" smtClean="0"/>
              <a:t>Win elections</a:t>
            </a:r>
          </a:p>
          <a:p>
            <a:pPr lvl="1"/>
            <a:r>
              <a:rPr lang="en-US" dirty="0" smtClean="0"/>
              <a:t>Control government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 parties a good or bad for democracy?</a:t>
            </a:r>
            <a:endParaRPr lang="en-US" dirty="0"/>
          </a:p>
        </p:txBody>
      </p:sp>
      <p:sp>
        <p:nvSpPr>
          <p:cNvPr id="5" name="TextBox 4"/>
          <p:cNvSpPr txBox="1"/>
          <p:nvPr/>
        </p:nvSpPr>
        <p:spPr>
          <a:xfrm>
            <a:off x="1981200" y="1600200"/>
            <a:ext cx="597599" cy="369332"/>
          </a:xfrm>
          <a:prstGeom prst="rect">
            <a:avLst/>
          </a:prstGeom>
          <a:noFill/>
        </p:spPr>
        <p:txBody>
          <a:bodyPr wrap="none" rtlCol="0">
            <a:spAutoFit/>
          </a:bodyPr>
          <a:lstStyle/>
          <a:p>
            <a:r>
              <a:rPr lang="en-US" b="1" dirty="0" smtClean="0"/>
              <a:t>BAD</a:t>
            </a:r>
            <a:endParaRPr lang="en-US" b="1" dirty="0"/>
          </a:p>
        </p:txBody>
      </p:sp>
      <p:sp>
        <p:nvSpPr>
          <p:cNvPr id="6" name="TextBox 5"/>
          <p:cNvSpPr txBox="1"/>
          <p:nvPr/>
        </p:nvSpPr>
        <p:spPr>
          <a:xfrm>
            <a:off x="5715000" y="1676400"/>
            <a:ext cx="788999" cy="369332"/>
          </a:xfrm>
          <a:prstGeom prst="rect">
            <a:avLst/>
          </a:prstGeom>
          <a:noFill/>
        </p:spPr>
        <p:txBody>
          <a:bodyPr wrap="none" rtlCol="0">
            <a:spAutoFit/>
          </a:bodyPr>
          <a:lstStyle/>
          <a:p>
            <a:r>
              <a:rPr lang="en-US" b="1" dirty="0" smtClean="0"/>
              <a:t>GOOD</a:t>
            </a:r>
            <a:endParaRPr lang="en-US" b="1" dirty="0"/>
          </a:p>
        </p:txBody>
      </p:sp>
      <p:sp>
        <p:nvSpPr>
          <p:cNvPr id="7" name="TextBox 6"/>
          <p:cNvSpPr txBox="1"/>
          <p:nvPr/>
        </p:nvSpPr>
        <p:spPr>
          <a:xfrm>
            <a:off x="304800" y="1981200"/>
            <a:ext cx="3581400" cy="923330"/>
          </a:xfrm>
          <a:prstGeom prst="rect">
            <a:avLst/>
          </a:prstGeom>
          <a:noFill/>
        </p:spPr>
        <p:txBody>
          <a:bodyPr wrap="square" rtlCol="0">
            <a:spAutoFit/>
          </a:bodyPr>
          <a:lstStyle/>
          <a:p>
            <a:r>
              <a:rPr lang="en-US" b="1" dirty="0" smtClean="0">
                <a:hlinkClick r:id="rId2" action="ppaction://hlinksldjump"/>
              </a:rPr>
              <a:t>James Madison </a:t>
            </a:r>
            <a:r>
              <a:rPr lang="en-US" b="1" dirty="0" smtClean="0"/>
              <a:t>– </a:t>
            </a:r>
            <a:r>
              <a:rPr lang="en-US" dirty="0" smtClean="0"/>
              <a:t>Federalist 10 and</a:t>
            </a:r>
          </a:p>
          <a:p>
            <a:r>
              <a:rPr lang="en-US" dirty="0" smtClean="0"/>
              <a:t>- Parties/factions put self-interest above the national interest</a:t>
            </a:r>
            <a:endParaRPr lang="en-US" dirty="0"/>
          </a:p>
        </p:txBody>
      </p:sp>
      <p:sp>
        <p:nvSpPr>
          <p:cNvPr id="8" name="TextBox 7"/>
          <p:cNvSpPr txBox="1"/>
          <p:nvPr/>
        </p:nvSpPr>
        <p:spPr>
          <a:xfrm>
            <a:off x="304800" y="4648200"/>
            <a:ext cx="4038600" cy="1200329"/>
          </a:xfrm>
          <a:prstGeom prst="rect">
            <a:avLst/>
          </a:prstGeom>
          <a:noFill/>
        </p:spPr>
        <p:txBody>
          <a:bodyPr wrap="square" rtlCol="0">
            <a:spAutoFit/>
          </a:bodyPr>
          <a:lstStyle/>
          <a:p>
            <a:r>
              <a:rPr lang="en-US" b="1" dirty="0" smtClean="0"/>
              <a:t>Patronage and Cronyism </a:t>
            </a:r>
            <a:r>
              <a:rPr lang="en-US" dirty="0" smtClean="0"/>
              <a:t>– giving jobs to certain groups of supporters to maintain support</a:t>
            </a:r>
          </a:p>
          <a:p>
            <a:endParaRPr lang="en-US" dirty="0"/>
          </a:p>
        </p:txBody>
      </p:sp>
      <p:sp>
        <p:nvSpPr>
          <p:cNvPr id="10" name="TextBox 9"/>
          <p:cNvSpPr txBox="1"/>
          <p:nvPr/>
        </p:nvSpPr>
        <p:spPr>
          <a:xfrm>
            <a:off x="4648200" y="1981200"/>
            <a:ext cx="2607317" cy="646331"/>
          </a:xfrm>
          <a:prstGeom prst="rect">
            <a:avLst/>
          </a:prstGeom>
          <a:noFill/>
        </p:spPr>
        <p:txBody>
          <a:bodyPr wrap="square" rtlCol="0">
            <a:spAutoFit/>
          </a:bodyPr>
          <a:lstStyle/>
          <a:p>
            <a:r>
              <a:rPr lang="en-US" dirty="0" smtClean="0"/>
              <a:t>- Clarify choices for voters</a:t>
            </a:r>
          </a:p>
          <a:p>
            <a:endParaRPr lang="en-US" dirty="0"/>
          </a:p>
        </p:txBody>
      </p:sp>
      <p:sp>
        <p:nvSpPr>
          <p:cNvPr id="11" name="TextBox 10"/>
          <p:cNvSpPr txBox="1"/>
          <p:nvPr/>
        </p:nvSpPr>
        <p:spPr>
          <a:xfrm>
            <a:off x="4724400" y="2895600"/>
            <a:ext cx="3505200" cy="923330"/>
          </a:xfrm>
          <a:prstGeom prst="rect">
            <a:avLst/>
          </a:prstGeom>
          <a:noFill/>
        </p:spPr>
        <p:txBody>
          <a:bodyPr wrap="square" rtlCol="0">
            <a:spAutoFit/>
          </a:bodyPr>
          <a:lstStyle/>
          <a:p>
            <a:r>
              <a:rPr lang="en-US" dirty="0" smtClean="0"/>
              <a:t>- Provide a vehicle for people to have like-minded people win elections and control government</a:t>
            </a:r>
            <a:endParaRPr lang="en-US" dirty="0"/>
          </a:p>
        </p:txBody>
      </p:sp>
      <p:sp>
        <p:nvSpPr>
          <p:cNvPr id="13" name="TextBox 12"/>
          <p:cNvSpPr txBox="1"/>
          <p:nvPr/>
        </p:nvSpPr>
        <p:spPr>
          <a:xfrm>
            <a:off x="4724400" y="2438400"/>
            <a:ext cx="3971921" cy="369332"/>
          </a:xfrm>
          <a:prstGeom prst="rect">
            <a:avLst/>
          </a:prstGeom>
          <a:noFill/>
        </p:spPr>
        <p:txBody>
          <a:bodyPr wrap="none" rtlCol="0">
            <a:spAutoFit/>
          </a:bodyPr>
          <a:lstStyle/>
          <a:p>
            <a:r>
              <a:rPr lang="en-US" dirty="0" smtClean="0"/>
              <a:t>- Get people involved in political process</a:t>
            </a:r>
            <a:endParaRPr lang="en-US" dirty="0"/>
          </a:p>
        </p:txBody>
      </p:sp>
      <p:sp>
        <p:nvSpPr>
          <p:cNvPr id="15" name="TextBox 14"/>
          <p:cNvSpPr txBox="1"/>
          <p:nvPr/>
        </p:nvSpPr>
        <p:spPr>
          <a:xfrm>
            <a:off x="152400" y="3200400"/>
            <a:ext cx="3581400" cy="1200329"/>
          </a:xfrm>
          <a:prstGeom prst="rect">
            <a:avLst/>
          </a:prstGeom>
          <a:noFill/>
        </p:spPr>
        <p:txBody>
          <a:bodyPr wrap="square" rtlCol="0">
            <a:spAutoFit/>
          </a:bodyPr>
          <a:lstStyle/>
          <a:p>
            <a:r>
              <a:rPr lang="en-US" b="1" dirty="0" smtClean="0"/>
              <a:t>George Washington </a:t>
            </a:r>
            <a:r>
              <a:rPr lang="en-US" dirty="0" smtClean="0"/>
              <a:t>– Farewell Address – unprincipled people will use parties as a vehicle to gain power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3"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George Washington on Parties</a:t>
            </a:r>
            <a:endParaRPr lang="en-US" dirty="0"/>
          </a:p>
        </p:txBody>
      </p:sp>
      <p:sp>
        <p:nvSpPr>
          <p:cNvPr id="3" name="TextBox 2"/>
          <p:cNvSpPr txBox="1"/>
          <p:nvPr/>
        </p:nvSpPr>
        <p:spPr>
          <a:xfrm>
            <a:off x="838200" y="1447800"/>
            <a:ext cx="7239000" cy="5016758"/>
          </a:xfrm>
          <a:prstGeom prst="rect">
            <a:avLst/>
          </a:prstGeom>
          <a:noFill/>
        </p:spPr>
        <p:txBody>
          <a:bodyPr wrap="square" rtlCol="0">
            <a:spAutoFit/>
          </a:bodyPr>
          <a:lstStyle/>
          <a:p>
            <a:r>
              <a:rPr lang="en-US" sz="3200" dirty="0" smtClean="0"/>
              <a:t>"However [political parties] may now and then answer popular ends, they are likely in the course of time and things, to become potent engines, by which cunning, ambitious, and unprincipled men will be enabled to subvert the power of the people and to usurp for themselves the reins of government, destroying afterwards the very engines which have lifted them to unjust dominion."</a:t>
            </a:r>
            <a:endParaRPr 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many political parties are there?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2.gstatic.com/images?q=tbn:ANd9GcS7TbRsI2RQ61pqwVeBZp80n0MLHwMth3B71Z_4ESzn9Am2DQAlDkWbgLxSzw"/>
          <p:cNvPicPr>
            <a:picLocks noChangeAspect="1" noChangeArrowheads="1"/>
          </p:cNvPicPr>
          <p:nvPr/>
        </p:nvPicPr>
        <p:blipFill>
          <a:blip r:embed="rId2" cstate="print"/>
          <a:srcRect/>
          <a:stretch>
            <a:fillRect/>
          </a:stretch>
        </p:blipFill>
        <p:spPr bwMode="auto">
          <a:xfrm>
            <a:off x="762000" y="2819400"/>
            <a:ext cx="3124200" cy="3055385"/>
          </a:xfrm>
          <a:prstGeom prst="rect">
            <a:avLst/>
          </a:prstGeom>
          <a:noFill/>
        </p:spPr>
      </p:pic>
      <p:pic>
        <p:nvPicPr>
          <p:cNvPr id="1028" name="Picture 4" descr="http://media.nowpublic.net/images/8c/4/8c4c50afd7fd62b05656d28963fa64f6.jpg"/>
          <p:cNvPicPr>
            <a:picLocks noChangeAspect="1" noChangeArrowheads="1"/>
          </p:cNvPicPr>
          <p:nvPr/>
        </p:nvPicPr>
        <p:blipFill>
          <a:blip r:embed="rId3" cstate="print"/>
          <a:srcRect/>
          <a:stretch>
            <a:fillRect/>
          </a:stretch>
        </p:blipFill>
        <p:spPr bwMode="auto">
          <a:xfrm>
            <a:off x="4419600" y="2895600"/>
            <a:ext cx="3810000" cy="3181350"/>
          </a:xfrm>
          <a:prstGeom prst="rect">
            <a:avLst/>
          </a:prstGeom>
          <a:noFill/>
        </p:spPr>
      </p:pic>
      <p:sp>
        <p:nvSpPr>
          <p:cNvPr id="4" name="Title 1"/>
          <p:cNvSpPr txBox="1">
            <a:spLocks/>
          </p:cNvSpPr>
          <p:nvPr/>
        </p:nvSpPr>
        <p:spPr>
          <a:xfrm>
            <a:off x="152400" y="304800"/>
            <a:ext cx="8991600" cy="1143000"/>
          </a:xfrm>
          <a:prstGeom prst="rect">
            <a:avLst/>
          </a:prstGeom>
        </p:spPr>
        <p:txBody>
          <a:bodyP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rgbClr val="C00000"/>
                </a:solidFill>
                <a:effectLst/>
                <a:uLnTx/>
                <a:uFillTx/>
                <a:latin typeface="+mj-lt"/>
                <a:ea typeface="+mj-ea"/>
                <a:cs typeface="+mj-cs"/>
              </a:rPr>
              <a:t>Why do we have a “Two Party” system?</a:t>
            </a:r>
            <a:endParaRPr kumimoji="0" lang="en-US" sz="4400" b="1"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State of New York Congressional Districts"/>
          <p:cNvPicPr>
            <a:picLocks noChangeAspect="1" noChangeArrowheads="1"/>
          </p:cNvPicPr>
          <p:nvPr/>
        </p:nvPicPr>
        <p:blipFill>
          <a:blip r:embed="rId2" cstate="print"/>
          <a:srcRect/>
          <a:stretch>
            <a:fillRect/>
          </a:stretch>
        </p:blipFill>
        <p:spPr bwMode="auto">
          <a:xfrm>
            <a:off x="685800" y="685801"/>
            <a:ext cx="7987552" cy="6172200"/>
          </a:xfrm>
          <a:prstGeom prst="rect">
            <a:avLst/>
          </a:prstGeom>
          <a:noFill/>
        </p:spPr>
      </p:pic>
      <p:sp>
        <p:nvSpPr>
          <p:cNvPr id="5" name="Title 4"/>
          <p:cNvSpPr>
            <a:spLocks noGrp="1"/>
          </p:cNvSpPr>
          <p:nvPr>
            <p:ph type="title"/>
          </p:nvPr>
        </p:nvSpPr>
        <p:spPr>
          <a:xfrm>
            <a:off x="457200" y="0"/>
            <a:ext cx="8229600" cy="762000"/>
          </a:xfrm>
        </p:spPr>
        <p:txBody>
          <a:bodyPr/>
          <a:lstStyle/>
          <a:p>
            <a:r>
              <a:rPr lang="en-US" dirty="0" smtClean="0"/>
              <a:t>Reason 1 – District representation</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TotalTime>
  <Words>843</Words>
  <Application>Microsoft Office PowerPoint</Application>
  <PresentationFormat>On-screen Show (4:3)</PresentationFormat>
  <Paragraphs>114</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Slide 1</vt:lpstr>
      <vt:lpstr>Slide 2</vt:lpstr>
      <vt:lpstr>Slide 3</vt:lpstr>
      <vt:lpstr>What is a political party?</vt:lpstr>
      <vt:lpstr>Are parties a good or bad for democracy?</vt:lpstr>
      <vt:lpstr>George Washington on Parties</vt:lpstr>
      <vt:lpstr>How many political parties are there?</vt:lpstr>
      <vt:lpstr>Slide 8</vt:lpstr>
      <vt:lpstr>Reason 1 – District representation</vt:lpstr>
      <vt:lpstr>Slide 10</vt:lpstr>
      <vt:lpstr>Countries with multi-party systems typically have Proportional Representation</vt:lpstr>
      <vt:lpstr>District Representation</vt:lpstr>
      <vt:lpstr>2nd Reason</vt:lpstr>
      <vt:lpstr>3rd Reason</vt:lpstr>
      <vt:lpstr>Political Parties and Region</vt:lpstr>
      <vt:lpstr>Slide 16</vt:lpstr>
      <vt:lpstr>Democrat or Republican?</vt:lpstr>
      <vt:lpstr>Who is likely to vote  Democrat or Republican? </vt:lpstr>
      <vt:lpstr>Homework Assignment</vt:lpstr>
      <vt:lpstr>Democratic and Republican Economic Philosophies Compared</vt:lpstr>
      <vt:lpstr>Propaganda and Political Campaign</vt:lpstr>
      <vt:lpstr>What’s the propaganda tactic</vt:lpstr>
      <vt:lpstr>Bush 9/11 speech</vt:lpstr>
      <vt:lpstr>Campaign Advertising</vt:lpstr>
      <vt:lpstr>Elections</vt:lpstr>
      <vt:lpstr>Nader on 2000 Election</vt:lpstr>
      <vt:lpstr>A New Third Party?</vt:lpstr>
      <vt:lpstr>Party Identification</vt:lpstr>
      <vt:lpstr>2004 Election</vt:lpstr>
      <vt:lpstr>2008 Presidential </vt:lpstr>
      <vt:lpstr>Democratic and Republican Voting – 2008 Presidential Election</vt:lpstr>
      <vt:lpstr>Results by County</vt:lpstr>
      <vt:lpstr>Senate Seats</vt:lpstr>
      <vt:lpstr>Governors</vt:lpstr>
      <vt:lpstr>2004 Presidential Election Exit Poll</vt:lpstr>
      <vt:lpstr>2008 Exit poll</vt:lpstr>
      <vt:lpstr>Nominating Process</vt:lpstr>
    </vt:vector>
  </TitlesOfParts>
  <Company>GNPS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GNPS</dc:creator>
  <cp:lastModifiedBy>tmadd0829</cp:lastModifiedBy>
  <cp:revision>84</cp:revision>
  <dcterms:created xsi:type="dcterms:W3CDTF">2010-03-19T13:41:49Z</dcterms:created>
  <dcterms:modified xsi:type="dcterms:W3CDTF">2017-09-28T14:55:51Z</dcterms:modified>
</cp:coreProperties>
</file>