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6" r:id="rId5"/>
    <p:sldId id="273" r:id="rId6"/>
    <p:sldId id="274" r:id="rId7"/>
    <p:sldId id="260" r:id="rId8"/>
    <p:sldId id="259" r:id="rId9"/>
    <p:sldId id="265" r:id="rId10"/>
    <p:sldId id="266" r:id="rId11"/>
    <p:sldId id="267" r:id="rId12"/>
    <p:sldId id="261" r:id="rId13"/>
    <p:sldId id="268" r:id="rId14"/>
    <p:sldId id="269" r:id="rId15"/>
    <p:sldId id="270" r:id="rId16"/>
    <p:sldId id="271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C56C3-D58D-4765-B463-8778619D3B5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896F-A501-46C0-B2DB-4FE1F0A3D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spinning%20wheel%20india&amp;source=images&amp;cd=&amp;cad=rja&amp;docid=OCAXM5AuMuiM1M&amp;tbnid=4PDohGNbk335UM:&amp;ved=&amp;url=http://www.superstock.com/stock-photos-images/1340-1017&amp;ei=U104UuveJvSw4AOO-IHYBw&amp;psig=AFQjCNG-vHWYFZTJM9TCwU3NWOTXmfGl_A&amp;ust=1379511969129619" TargetMode="External"/><Relationship Id="rId4" Type="http://schemas.openxmlformats.org/officeDocument/2006/relationships/hyperlink" Target="http://www.google.com/url?sa=i&amp;rct=j&amp;q=spinning%20wheel%20india&amp;source=images&amp;cd=&amp;cad=rja&amp;docid=OCAXM5AuMuiM1M&amp;tbnid=4PDohGNbk335UM:&amp;ved=0CAUQjRw&amp;url=http://www.kamat.com/kim/india2007/41017.htm&amp;ei=Nl04Uu-dJq3E4APs6oCwBQ&amp;psig=AFQjCNG-vHWYFZTJM9TCwU3NWOTXmfGl_A&amp;ust=13795119691296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two different economic systems</a:t>
            </a:r>
          </a:p>
          <a:p>
            <a:r>
              <a:rPr lang="en-US" dirty="0" smtClean="0"/>
              <a:t>Define them</a:t>
            </a:r>
          </a:p>
          <a:p>
            <a:r>
              <a:rPr lang="en-US" dirty="0" smtClean="0"/>
              <a:t>In what countries do they exist?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Characteristics of a Market (Free Enterprise, Capitalism) – Economy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Consumer Sovereignty</a:t>
            </a:r>
          </a:p>
          <a:p>
            <a:pPr lvl="1"/>
            <a:r>
              <a:rPr lang="en-US" dirty="0" smtClean="0"/>
              <a:t>What businesses produce is based on what consumers want and are willing to pay for</a:t>
            </a:r>
          </a:p>
          <a:p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Many businesses in the same industry.  Encourages innovation, lower prices</a:t>
            </a:r>
          </a:p>
          <a:p>
            <a:r>
              <a:rPr lang="en-US" dirty="0" smtClean="0"/>
              <a:t>Freedom of choice </a:t>
            </a:r>
          </a:p>
          <a:p>
            <a:pPr lvl="1"/>
            <a:r>
              <a:rPr lang="en-US" dirty="0" smtClean="0"/>
              <a:t>Consumers have more than one option when they purchase goods or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nerthings.com/wp-content/uploads/2014/03/dispensary-workers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Is the United States a Market Economy?</a:t>
            </a:r>
            <a:endParaRPr lang="en-US" sz="4000" dirty="0"/>
          </a:p>
        </p:txBody>
      </p:sp>
      <p:pic>
        <p:nvPicPr>
          <p:cNvPr id="1026" name="Picture 2" descr="http://www.gnsalumni.org/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3429000" cy="1835051"/>
          </a:xfrm>
          <a:prstGeom prst="rect">
            <a:avLst/>
          </a:prstGeom>
          <a:noFill/>
        </p:spPr>
      </p:pic>
      <p:pic>
        <p:nvPicPr>
          <p:cNvPr id="1028" name="Picture 4" descr="http://under30ceo.com/wp-content/uploads/2013/09/Affordable-Care-Ac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3048000" cy="1905000"/>
          </a:xfrm>
          <a:prstGeom prst="rect">
            <a:avLst/>
          </a:prstGeom>
          <a:noFill/>
        </p:spPr>
      </p:pic>
      <p:pic>
        <p:nvPicPr>
          <p:cNvPr id="1030" name="Picture 6" descr="http://www.motherjones.com/files/images/blog_medic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4043">
            <a:off x="5125165" y="3480280"/>
            <a:ext cx="3190875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gainstcronycapitalism.org/wp-content/uploads/Eminent-Domain-cartoon-Brookins-cc-565x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94" y="685800"/>
            <a:ext cx="8221532" cy="551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jel.com/media/Bakersfie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217"/>
            <a:ext cx="8420100" cy="6423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ports.cbsimg.net/images/blogs/LA-stadium-chargers-08-17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86800" cy="488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mericanhistoryadventures.weebly.com/uploads/1/6/5/4/16545956/765778939.jpg?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253"/>
            <a:ext cx="5886450" cy="6293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Is the United States a Market Economy?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098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Sort of - More accurately it is a </a:t>
            </a:r>
            <a:r>
              <a:rPr lang="en-US" sz="4800" b="1" dirty="0" smtClean="0">
                <a:solidFill>
                  <a:srgbClr val="C00000"/>
                </a:solidFill>
              </a:rPr>
              <a:t>Mixed Economy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47800" y="2971800"/>
            <a:ext cx="6553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3200400"/>
            <a:ext cx="103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Market </a:t>
            </a:r>
          </a:p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3124200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 </a:t>
            </a:r>
          </a:p>
          <a:p>
            <a:r>
              <a:rPr lang="en-US" dirty="0" smtClean="0"/>
              <a:t>Economy</a:t>
            </a:r>
            <a:endParaRPr lang="en-US" dirty="0"/>
          </a:p>
        </p:txBody>
      </p:sp>
      <p:pic>
        <p:nvPicPr>
          <p:cNvPr id="1026" name="Picture 2" descr="http://upload.wikimedia.org/wikipedia/commons/thumb/3/3b/Hopkinson_Flag.svg/2000px-Hopkinson_Fla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1524000" cy="802386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2743200" y="22860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447800"/>
            <a:ext cx="1233577" cy="838200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4572000" y="23622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upload.wikimedia.org/wikipedia/commons/thumb/5/51/Flag_of_North_Korea.svg/1024px-Flag_of_North_Kore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600200"/>
            <a:ext cx="1371600" cy="68580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7848600" y="22860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76400" y="49530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– private ownership of Land and businesses.  </a:t>
            </a:r>
          </a:p>
          <a:p>
            <a:r>
              <a:rPr lang="en-US" sz="2400" dirty="0" smtClean="0"/>
              <a:t>- Government owns major industries and provides certain key services (healthcare, education), and provides extensive “safety net)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362200" y="3733800"/>
            <a:ext cx="4673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DREADED “S” WORD -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524000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United States in 1840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47800" y="22098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00400" y="4267200"/>
            <a:ext cx="2771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SOCIALISM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457200"/>
            <a:ext cx="5418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ECONOMIC SPECTRUM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3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United States </a:t>
            </a:r>
            <a:br>
              <a:rPr lang="en-US" dirty="0" smtClean="0"/>
            </a:br>
            <a:r>
              <a:rPr lang="en-US" dirty="0" smtClean="0"/>
              <a:t>Free Enterprise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Characteristics -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514600"/>
            <a:ext cx="228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Freedom of Enterprise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2514600"/>
            <a:ext cx="170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 Property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2590800"/>
            <a:ext cx="142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Profit Motive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648200"/>
            <a:ext cx="229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Sovereignty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4572000"/>
            <a:ext cx="135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91000"/>
            <a:ext cx="8229600" cy="1981200"/>
          </a:xfrm>
        </p:spPr>
        <p:txBody>
          <a:bodyPr/>
          <a:lstStyle/>
          <a:p>
            <a:r>
              <a:rPr lang="en-US" dirty="0" smtClean="0"/>
              <a:t>Market Economy</a:t>
            </a:r>
          </a:p>
          <a:p>
            <a:r>
              <a:rPr lang="en-US" dirty="0" smtClean="0"/>
              <a:t>Traditional Economy</a:t>
            </a:r>
          </a:p>
          <a:p>
            <a:r>
              <a:rPr lang="en-US" dirty="0" smtClean="0"/>
              <a:t>Command Economy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a society organizes itself to satisfy its wants with limited resources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200400"/>
            <a:ext cx="5513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THREE ECONOMIC SYSTEMS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5167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Three Economic Questions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be produced?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2057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will it be produced?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2057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will receive what is produced?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7/7e/Soviet_Store_Shel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3960570" cy="2971800"/>
          </a:xfrm>
          <a:prstGeom prst="rect">
            <a:avLst/>
          </a:prstGeom>
          <a:noFill/>
        </p:spPr>
      </p:pic>
      <p:pic>
        <p:nvPicPr>
          <p:cNvPr id="11268" name="Picture 4" descr="http://cdn.theatlantic.com/static/mt/assets/international/soviet%20rocket%20launchers%20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4057650" cy="25594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70356" y="304800"/>
            <a:ext cx="564616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What will be produced?</a:t>
            </a:r>
          </a:p>
          <a:p>
            <a:endParaRPr lang="en-US" dirty="0" smtClean="0"/>
          </a:p>
          <a:p>
            <a:pPr algn="ctr"/>
            <a:r>
              <a:rPr lang="en-US" sz="4000" dirty="0" smtClean="0"/>
              <a:t> </a:t>
            </a:r>
            <a:r>
              <a:rPr lang="en-US" sz="4000" dirty="0" err="1" smtClean="0"/>
              <a:t>eg</a:t>
            </a:r>
            <a:r>
              <a:rPr lang="en-US" sz="4000" dirty="0" smtClean="0"/>
              <a:t>. Command Economy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im jong un watching missile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838200"/>
            <a:ext cx="8669867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height comparison of north and south ko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943600" cy="3343275"/>
          </a:xfrm>
          <a:prstGeom prst="rect">
            <a:avLst/>
          </a:prstGeom>
          <a:noFill/>
        </p:spPr>
      </p:pic>
      <p:pic>
        <p:nvPicPr>
          <p:cNvPr id="31748" name="Picture 4" descr="Image result for height comparison of north and south ko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29000"/>
            <a:ext cx="6353175" cy="321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678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 will it be produced?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eg</a:t>
            </a:r>
            <a:r>
              <a:rPr lang="en-US" sz="2800" dirty="0" smtClean="0"/>
              <a:t>. Traditional Economy v. Market Economy</a:t>
            </a:r>
            <a:endParaRPr lang="en-US" sz="2800" dirty="0"/>
          </a:p>
        </p:txBody>
      </p:sp>
      <p:pic>
        <p:nvPicPr>
          <p:cNvPr id="1026" name="Picture 2" descr="http://www.hyscience.com/ox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3026833" cy="2270125"/>
          </a:xfrm>
          <a:prstGeom prst="rect">
            <a:avLst/>
          </a:prstGeom>
          <a:noFill/>
        </p:spPr>
      </p:pic>
      <p:pic>
        <p:nvPicPr>
          <p:cNvPr id="1028" name="Picture 4" descr="Modern agriculltural farm plow Stock Photo - 137502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276600" cy="2187131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SERQUExQWFRUWFxsYGBcYGBocGRgYGBgcHR0YHBoYHCYeHRwjGhgXHy8gIycpLCwsGh8xNTAqNScrLCkBCQoKDgwOFw8PGiwcHyQpLCksKSopKSksKSkpKSkpKSwsKSkpLCkpKSwsLCwsLCkpLCkpKSkpLCksKSksLCksKf/AABEIAMIBBAMBIgACEQEDEQH/xAAbAAACAwEBAQAAAAAAAAAAAAADBAECBQAGB//EAEEQAAECBAMFBgQFAwIEBwAAAAECEQADITEEEkEFUWFxgRMikaGx8AYywdEjQlLh8RRicjOCFSRDsgdTY3OSotL/xAAZAQADAQEBAAAAAAAAAAAAAAAAAQIDBAX/xAAmEQACAgICAQQBBQAAAAAAAAAAAQIRAyESMUEEIlFhE0JxgZHh/9oADAMBAAIRAxEAPwDPDFjaxvv9+cLTgygocB1zQxK+RBFilL9BbygOLU0sncQf/uPpGJ0dDSsMlaS5YsUu2+v0gcuV+KpIowADUICglPkwhuWwrrES/wDWmsKmUG5kiviBABtyZNOkFlpB0MUlTHSDvAL8wD9YKEm2m+AREmWCq3WHEI7zWt5wNCH4X+0MoDEdD0B/aADH2OkCUrmonxGnJo9Rs0BMtyQGLnwjzuxh+Fzf0FPWPT7LkAu4rlrShB0OrXioikaOY0ZJYh3pTcK1cwbKWt0/eCiXSIVKBbgxizOwKEkM7Pch3HFi0RNAa14OJfGnjEBEMLF1KYEkWc0r4QKZhgopJFRUcD6boYUguLM9fCOhDsCuUCzi9PfnFkS2DXgjV43iQnWFQWC7N9LRRQB5anlpDVIEZbwMLF1Sw1BE5AIZEsRRSS9qQqCxUoJFQ3B313wNYDsbkW5Q6uUD0IPgX8IEvDOMrkWsS9ON+ZgCwC5ArxgK5Z3eFOsOplMGvxOo47zC6cH3ndmcUAFGsSK+cMQqmXRjr7+kSJWsXkYXIVC7qKnetRZtd2kdNw+cMfUgE8geEMQsZAcnWAYhH7w7NkgAX1A4a+FPOM2Ypzc+A0bhvPlDEI4kwiueN45Rpzku/wDEZeIUxZrUelh/PlDGVQsB+f0joCmcCSywK70/WOhWIQ2dK/CG8FQ8FGF8eh5aw2nmCDDuAHdmA2C1eBY/WFsWDlVuawjBHQxjDKOUHRomQf8AmDo8sCn+R/aOwSRlHKJlsJxr+UfWBiNTDDuN+lah6keREOSVORy93hFEqhJUa1IfVh6t5RdKykAp7wer3b7/AGgsDTwq/r6wytYD8vYhTDW6/aDJBvSx37oAEPh9ZMoNosjoGP3j12xl95tKg8SkC3jHjNhTFCXLIq6y/KgPhHtsAKJI3t5VPJvd4uJMjXBYRC4CmYKltWcMbb60gsaGZwioUD7pyjlni0VBOvWACJnR9N0ClBWUZi51I90gnnFZi2gAq5elRfQdIsFaPAVTmGgAr01/mMmb8USQWCyeQ/iEM3Ep84kGM/CbVRN+RQJ3a+F4bCoQEvcevWLBTCIUoRDQgIBiAGtpuiwESDDADMSdL8Yq3BoKC8csQxC6gNYgov6R0yW7P7vFk29/WGhMXm23UjFnyWDAkF/rb3pG5irH6xkLmv798IAEZmGq9Rvv7aEsTJrerV4w/iJpILM+movw60heaKPeGBndjLJOYId2ryjoNJSCDR6tHQhmbgpXfm6OUlhoCn9orjUdxfI+kMy2E6Y9SQktyf7xGISGVyI8vZjnR0MQ2ee4Nfs/naGJCXnAgVIPlCuzE91uPv1MPYVP4ssN+U+Ib9obEaR1FHf7mnlF5Atb9vfpFTNrXebcjF5c6g1b7/aEg8DclLv400pxiZs6iv1BJp9f3gUuduffTdavGBY6Z+HNv8ig/IGjtABGx0ESkpBqKuRqa03/ALx7LZWLTlAcU+pYDqY8dgsUmWgqmHKlKjUg6s1uJaNjA7Sl5qkDMhJc0BBLippq/QxpHohnqGq7NXxoz0PSCSQdQBWjbtL6teFpZJQHoSNO8H50e4MGzFm14+tItEMulJYOz8Hbo9YUlzRnUhlDKEsdDmD05QdQrdhub6/tEb4BA+RqT9GisxVLxVSxoa+fhFVrb39oBnmvirabKTKPymquNWA8j5RmdkhR7jbyGb+Yz/jPaExGIzLSQk91BAp42e/toyJW01Es+UaVrThCspI3NoZsP+ICzWL++Uen+F/iH+oklZBorJmylj4a1r4x8x2lj1TDkKiXskCp6exH0X4Fw5l4OXmIrmmFmNFlw5GrRN29FSg0rZ6hKoupTRmStpSnI7RGY3GYA+BNKQwMahyM4e5rSvG3SGZjaTxiUh7+vGgjNmbckpoZ0sHcVprwqfWJG35FHmyw/wDek7qUNYYD/lVopMqGqIyZnxjhEkvOSS7MHPoPUwBXxthAHzkncEEk/v11gEa00FqEC1TXWOJ16ebesYWC+LJE9JJX2ZCvlWQ7BiDZr6PeKY745wySAmYV3cJQS/JVG15wxGpPJWCGITd7Zg+jVZvGFJqKim/dS2j8tPCMLHfH8rKe4u1KNUNr9YxJ3/iCvN3ZQy7nrfeBUs2m+GB6yekXen3r94z8RMA1AJ4++MYWK+OApLdipyN7V3ijcI89tHaS5tQSkUNSX4ijUoIQHr0bTkpcGahwaurgIiPAJlgaknUufpEQwPcyz/zChoQSOhAeu9j4Q1PFIzxiHnyxrlWKWLH9jDk2bfpHOjpZn7HUUpO4KL+P8w/h1/8AMSqUZdd9U++kZ2zJwDgt85f3zeNDtR2sripf/ZAI1cSwAU/5q11YwPK9i3P35wEKSVAEFRy/KKqt8xeiQK95RpAcR8QS5XzLYvRMqqhzmqBA5oT1gHRqyUlNVBhcKPdDG9S3toBjZqZiVJQczgigKrjXID5R54/Ek2ar8GQH/UQZi+qluQb2IhfaQxy0OqaycwFVgEi9Lm0Iej0OOkFctSMkypf5JnC/c4Qrh1mUkpOYh/zBVgzDvCwaPMzcBPUATPBSpf5VGzPoGiuHwGIU6kTsrk0zK1rZiNYpJ0Q2kexwnxNNlhkrzJ/Sat/i9RytwhrD/Fs4qcqNrPTTcN8eDO1sSlfeQlaCTcOyXu47wYbxpDmA+IZc45UkoUbJVV+R38Iu35IpPo9DivjLEEuFqL6AkW6CvUwor4vxDsSoncomuloQXilJLEdW+sFzuLiGS9B5nxbOFFWbRww14GKTv/EOcl0y6tfMe6OtzyHlGZtbEFEtSgzsADucgP5xiYZDJqev1jr9Pg/K/owyZOI/i9oT8Uv8aYpbVSPyp/xT93MRinJzC1K7jqeULS15VhzR/KI2tilSgoBRCizEb9TGfrMH45qumdPpcy4NvwOrxmVOZTU1EaeHxqwhISoAkF1JarmpCnNGLdI8ZhgVd5bqoKkk6q38hF8LMMogu6XqK+NN1Iwjj4kz9RzdHqUYAkklQD1pV/tSGhgUFnFuJhfBY0LHdKVNdjrBUYh1N3ejmHRNjMrBoTYecQQgWAHQH1DHrHAvR4DNw3E9DDoLKf0qc2YnM9348osDRoCDRu91iqZgF+vKEA0w3DwjsjWEKTMWUhwHG8gt7qIZw05RS6gHfQMG9vDTG40rF8RNaAImPzPj5QTHpJFIXTOYBnLX5wyCVmE8QusHm42msZ+ImuSIBnZo6F1L9vHQAezxEkS58kjUqHiH9Y0livAiM3GkkylNqY1FBg993WOZHUzCBIfK7pXfgSQQeoHnBFYlKAlU2ZlDsk6ksxy36rNBVgTCU/GiWFqWe7mIAH5zmJA5Vr7bGmSFz1CdNfKLAbk3A3AAQ6FZ6FWKmz3lyU5UAkmtyGqo3J8TXdDuzfh6UAMxz3d7PuaLjFJQkZRQB06O59Yzv6pSVl6km399acP2hNoaR6vZxZkkNlsBueMfaU0qdP6Vk8GKXbyMZw24tJ73eAo24H1AeKyZpzlKhmBBI/tIsfpBY6JztJSfDqEj0MFwq8soncT6CJ2rLA7NKQAGdhvYVg2FlOlI3rL8gx+kax6MZdiWIBDCzsOQ1PvjC+0sEjKEsAshgoCoBofVm4tvjRUoJWVEA6JHCxNY7ErCh3WJeqjRg2moo+jmsUQYaMccMAiaTMlksCLy9/E6UFt/5TrSwAB3nBqDdJDUZqWhbEYJAdy4NC7d6ltwHu8TseauWezUE5FD8MKAy/8AtEXLs4Y5nBLu5hdbKW9C+3534YFnWHPAAn1AjOwxIDG6T9LwzttYnEmTmaUVZ5avnS11f3Ip8wtTMAKkUyeVZFMapyE8UDudcgI/2R3eky8J14ZyZVdlMQzRkbSxhWp1UYMB71P7b42pgdMYHZusldgfbceMb+vu4meF0mO4ZJAY6JS/MuT6wpMxfeJHIQOfiSSW105WeD4PZSlsTQHxPIfUx5rdG8MbkydlzpgX+HfV7U0PCPVSsaMzk1Uw7ocO2rORbWB4SXIw6QTlBvU7vMwvh8YkqUplN+Whs53C0Zc2+jsWGMVt7NpWORQZq7614GkBnY5NtOsLpxFAQhR1DsPUwNaJhLBCRxUr/wDN4XKT8D4Y1+oaE3NRIJi3/D1F1KdTaJP1ANaQj2E9KnKkIbcgl/FUG/r571mpAFwlABtvJJ1g9w4vH+5abKAIZWgdJHmDvexpFlYnJTOAQnupa9eHvlAZKLnqaAV6BqRn45ypz7G6EmzWSilTQ4NrhVNTSlf3gC0Kq4UkOwLGB7NwvfBaqeG92MaGMx6gkkksaAPTXwtGik+jkcV40ZuKmFLClIyJ89y7s8OYqeVm3UwlMw5JJ8OsUZgzPVHQYylez+0TDGex/rwtGQOSH0sClhE4XHq/p8rnMokJ4CjnpWFMNIUHUwcuHoAxv5QpPxhTLKq5qISNXJY+sc9HRYsF/wBROykfhoLJId+NeN6x6PEYYJQxZmW24/hqIHiIycEsy27hBHzUAqaPTSHZk0TABX5rtvSdBSKFRXDvMUhNWSUk7hlFL8oe7AKmrOo8P8ve6KYRWUMEliL0ezWcHwgvapewAcm410O4as0ToooMMFBiGJJBLWpp6xWVIypY1UEmu8ceYHiDBJuJFFNZhX13a31EDnYwgBxSxNBT9mekKgsjaCg6WoAG63P0hjCzGSC7M58/sISooMOJu9XryF/dIGsLXYdwFgNSxZ2uz+kbRMZBTiM5NwkW6ae7cYKnupoG14lt/B9YgSsicyt9nFT6dIWxU62Y1NcqX1sBQkltW5NDJK4vEAKJLEv3Ejl5+QD6xj7Wx6u6CoJKVBW8pKS4oK35CkTjtpBRKUlQ0VlTUtQ1KnrvLwgrBIGh6qH0EMiUqHviIkTpc+USntEpWkihB3uLFiLGlYJhceJoyrCULJ0ypRMILgpNpcx3pRBzKHcc5i7TIGFw5ymykgA2Yne9KWjNXjgpGQIQgG5qVngVqJYa91oUdCn2aEirhQIUCxSxBBsQQaguDcRl4nZU1SvlLEltNYZwW1AkhMwkpFEzBVaGsg/rQBpcflP5To43a/ZJFQcwdKk1CxvSd2hsxoQDSKnlySfudm8IYnHqjOw+wMic8wgAG32TrbWK4na5UMkgMnVQuf8AdCP9WZy2WSEk/KNR70tGipwS+jgJBdKahgPGM68salfthorgJSEVVVZ4P5nXjb1jWn450lgBZqsQOGnCM5cl95LX3CCNRgWI8IORaxaGZE7MUpzM+r+R/aCYmcEApTMdq8zvEZ2Ri5Bpb2eMGxGJNTlBBN23NQnfD5GcsbQfFbXUMpUHdN9HHsRTDgEkpVmzNUeJ19vGRipuZySQL10G6kaUuTkShqFuherN9YUmVCk0wmLxdClNwx/3buQFIBisWMveAfRnvAFYtBfKSgblAv4ni8DRIJJSmoURVwTzfVomjWTXZr7HlZZeZVM1elh5OYFiZ4NLtqd723bqxpT1AJAagHQJAID77ecYkxSXcgv4+sVBGM2BWVDSAKUXvDKpgI9iE11/mLMwiVR0AShUTAB6mVOAFj4QsSXlkOxUtRuAa0BaFlT2PGOxiCRJUP0qGn6uMZ0a8jVVid1B0+hfyii56CakP5+VfKMtAIq/gP2i2ZOpJ984dIXJmohVKEHgR/EFKwKkV3gD1d4x0t+gtvNvRoew+IYUKQPfFoKQrY4nFi+bNvB3cgPoIVmMtTl8ocC7Nx0eptBf68qYBIUN+7wb1hTGqDrHylhcitrOXGoar6boYDQSjMAlgQOtOfh4nkWViygBIS5CbN3hxKaPr8rjfxzEzQEhQIzklwABQCn2hvF41ecdmAHS5zUDuDQJU3VoAZu7J2ZKmpEyZNKlCgCFB0J1Jo9yHoLRnfFGxUS5aeyIUpZZz8wABLuSXNG31imyMBiJxmla0EoYhLkFyTYhjRvOJ2oJrJCyaVe+WzmjFmu6HbyZEujy2GlgB+8r/FJ9VN6Rea7f6f8A8nPklhAEzhUPMFbKCi3hBNnYcTZqZYXmCtHU7XOm4HWKsw47NLbySmRh0WIBVQM1Nw4qjz4Wxc87fSNf4pxSVTikKAyAJZieJsOIHSM+VgybmrOzV4UNa6UiY9Gk03LQj2r1gsjElAKSM6FF1IUaE/qBulY/UORcUhhODStOZL1sWI53Z+LPC39O/SGT0EmYIFOeWoql607yCbBYHGyh3VcC6QNCykhnYcC0Xkz1IUCksoUBpY3G5QOoLg6iGMnbfJ3V/wDl1ZXGWTV//TNf0lVksE34DSdpBjmcHyhuXNBAyl+tIw5cp72EWTMKC498IhxNo+oa0z0C1gApNmvVwd405jXgWgEzFFmbMNRvG77G4ikqVnTm0b35x2DnLmAhScoGpdzWmrW1EJQKnm8R8g8Ns4zFMLOCX+YpB3HXhGrjWJCVN3qKa4FXIB4PWLbNRlVVr3sAG39Y0ZuDC2UliQXB0PAtp6QmUjKnfD5S2U3YgKoQ+9n97othdlqQrMsCxykNU2566x6CfNSUgNV34ilt3WElkkvu9/eJU21sbgk9GZtNbBi7G24Acul4zVANwj0W1cMBKluAVElt7N/EZCFoSn/SzK3qUoJH+1Lesax6MpdmXy30AhqXsNRDk5FaJIL9d0beyZUhJzBSc1y7pYs7AKNhaGMQpK1sFJJ4EFmH2hiPKnZs1zSxb5hHR6RKXulyKeEdAPRiJA1h0S0qlGv+mX6GAHDMKt5wTAzUoUHsqiqUY0157ohlIWC0ioD8GH2+sT2qzRNPF/fWGMdL7NTBJO4vQ+UKLxO4AndcDxofD7w0SR2ZvMU3qfWCSk8C3l/PWAJSXc1fhX6tzixWr8wc6JbTeeHr6sB+TiCKnupu1iQB6dfvCOIPerVSi/706gePA2CqOqpJtZ215O3hAwkqW99/Nvu8IaLrDpIOtPEt9YaT3KIJIFcii/MA3Bao66QHKXDCrihtx8gYYEggW5bx+8MbNj4c2yqWtX4RWko72VnYK+YPQ3ZqX8Wtv4+VNw8wSj3glTIUkhYdNWGtqERT4UxCEKWqYctEtd3BcgULUbyjT2/gZGIlLMvIssVJUghKwwN0600blvg2RJaPmGHmlJZ7FmNQL77VazR6bZ0oYaQvEKHeUMstL3zbte8W8OcLbA2KZg7Se3ZAO5bvC/CjCrjSAbV2l/VTWSFZEA5BlLMLrLWfR2YcSYTd6JUePu/oUwKc34igSoPzJqSW3kvTjD6MVLkyy0kKmqWWcEsRQFiSSqvt2gWFmIHdSoKLfMWuRUC7bnI06Q1stJE2Qph3TMUQS4BoAHbjdoTZpBCs/ET1kZpKUkM5Abug3Icu1W5m9oy58lZVMKEKUEmpAcCou0O7U27nxOZ1MCwYkelnNfbxs7PwM3s+5LElKgodst0FQJ/uUAxzUJZNAztDtkzR5QO4pUjxghISxsfRo3sTsZIIBVmULGWlaqbgSEoI/wB3jDGL+HgJUsrQUJJ7vaLCXJtmCEkgEAs8wWtD5EvH5TMuXNGJUE0E0n5hZR/uBq3G4r8wFNnCfCaUt2gCy+8gbqB68zCGx5GXFISOyCRm+RNT3S3fUVKaxopobxm0yucshZTlWwD3A3+DxMpbNIQT2yJEmXOR+EMoG92ppzeF58kdoEuQU0U/DV6aRs/D+HUjCoFHvZ71MYe0ZxXOUX/NcNYBvNoVlqCbVo1MCJYV3v02L3dn8ARDYMtAOVgd9y32jzuHmGpTd9wpErxC954B3hcb2NtLRuz8W+Upq+pDUP7wSUAGKjlS7kl2D8hGGnHlmOun1gszHdplSqneFrawJUFNjO09pCYuiQQKJGrbzuhUyksWBHCl9wgEzDqSW433k8dIibKALEF9Tf0jRNGcoSQtNAJbfwhbDYxUuYkk2pWrD20P4vCUzfzAsFswLmgLFACSN7M1ubwyD0MnKqrpD/qHAeUdBMOkIDaPTlHQDPLrnPV2gK1eMFUiIQkWhDH8DixNR2M0kE0Qvfw58NYSxWBVJLKDvY/lP78IleHEN4Ta5T3Jg7RHQqA5H5vXnE1RVp9memlTUmw+p4cNfXkqq5ck8aqP0EbP/CpE5zJmMblJ/fvDzhZfw/OSSQnNS6S/gL0vDsTTQ/gdkpXK7UlRJowZmBIAs7EjzjI7Fp6h+kqDvuLR6fY8siXLQQUsXINPlNL8csYYlFK1qIIcqILav+8IugEycEkFWpbyP8vBzNzJIDDVnrTTcafSCzEhZfKWSA5Y0JDFydCQbw3gNkSVOuZOyBNSkDQVfvUHMGFZVaEtllRdQHcVRrOd4FfHjwpunZiZKe1nL7NIrlzMa72sTu18YtgMeJaSnCYcqUf+oUKDvqCoVLUdLc4JidmYiapKuyTLy2KihRd/mBWl0qI/S3BrQ7v6Jqvsx52MmYksmVM7NPyIQkVaxWNE8OpqwEhCSSJrSxfJmSoktUqTKK13s4+0b4+HypjOmdoBoSuYOmYsDxaHBsmSAHSQALWT4JDwaQuMn2eNxCpT1lmZYVQlI4AKWrONfya2i0w/KmWgpaUo/MVFzYWA/LdhHsZeEkoHdkJ490E1/uVWEBhUZ3SGo1wbDlS8S/ocVR8ywWEzTi/5QS28gUHUtHssBjMXKbKgFgzqCXtvNWjL+F8FmWtVWzITx+cKPVpZ849hNKE6EnhFpioJI22tQ/Ekygf7SoV3s5D8YX2li+0lqlkMk8XIFwzihcXiEZjZBHEiBTcEVVUQNHoOkDkNJCOy8HL7UFKS4DOTXTQMLE1aAL2Y/wDUKs4IFNSsh7aMDGtgZISolja519tA14lKUKLj5nPi/wBYzu3orpBEIEiRlzFTAlzvV6D948rOWwqUjip2bkKk8uMFxm2+2LhSikOGqmt3obEEN7dPEqUcpypCdQK5txck1IfcxBi4ozlIupdgly12BDauAYore2rc/wB4tIwKlkZitKcliGBPI0IYPFZ0nsVJS/dZw4AapBdrEEaGGCdbDWRmzasx3+zFZjqU7jlb0gMpJUS449epMFWSlJcVNAbV5ihiH8HRF2rLBKlHKS+XiC3V4vNxKmZnLhnPkdICgEmhrz90jQGyDkCszPoYLKaszZwev1p74wNKiO8kkEa6iNPH4dKEjeRWM9KGcPQ7/vGkXZy5IKLoYk/FCgGVLSo73byYx0ZqkcfSOiiBwjn0iEiLqmVrHZokYJZiuVzaCpEMoWAR3ecAhdGGdqW1/fSHUz5yB3Zqm3KZX/cCfOCzMlKtAypN/wCYGhpmxsPFTZyiFLS4Dhkc/wC/28C2kF5mWQ1Wygvxua2gHw1iWxI3EHyY+gMei2nsSYuY6WbRzY67+EQ6RqnaFfhfZiZgmqUsgZgkDMBZL6B/zaERo4r4Ww6kgy1qQq4KcygXrXOfQiO2VslcpwWqp30sB9I18HhbvoS3AGvk7Qm0UeZTjcVhqTBnlg/Nen+QqP8Ad4xrYLaaZ1EqZX6WZXmST0MPTcSxZAzcXYcnq8KztgImBwnsl70kEP8A429DC5IKYSfg8ySKvoXND4vF5Xy1uHSQK2p0jtnYZcpChNmBVe7eg3uQ5fdo1y9ATsfKTdSPFz4B4V/A6CIQAK/eM3bZSmUsoAC1Bn5hszakRafttAtmV4AeZfyjF2jtgrSzFIBqxd+ZbnSKSkyG0jvhzZwlhagcybgka5btwzNGlKmqUHKgANQB9j6xhpUpDrSkgVHdpo12rby4Q1PmSygqKtCxJrbjGixyl0Q5LyaS8ZK/NMc+J8KnyhbE7XlWAKj4RnSpmdOVKXJ0oznju4QGdKEtwQxhzwOD4y7EsikrQ2rbdGKcoFiGU5O+gFox9oT0zUdmxSgl71PCNZWzQ1/fj1hPFYZJSAACdGq58KQRxvwv8G5/Jly8GAQQXLvWzwEYkFagpbJckFnOjKGg+UecP41BQUgBuJFCfD0jP/pV5ypi2+45/wA7ukOUHBtNp/sJyUkmlRsbJwstaFKVRaKJDEknMxGYFkkJZT1eM/FTxmJUXSmgJZnLsQfE+cUn1BUH7x0N20IA+/KKpkuAlRCRlCQC9F6FtK05RIrG9nYDOmh8YhWHeYlBq1T5QPZ2OWhJCkhgW/hr3HCogilgF3ZQqCG31cvE8XZv+SKSHMXsdCRmzEcDvgOM2kooy0HEAwvicepZAVbwrvoI5OH4uoDdpFKPyRPLv2ik1ZV81W1Jq2+Ilz6jdDUyTlALBPNyH+kJrR3w+p0izHvsqSn9UdFlSUP+8dBTHx+wi0EMa1iEpOsXmzCSIuoGj9IkCqANYvKPOJSmCG0AjgKOTy4/WJQmjm8RKlE8zBkyHqSXsGgGG2fLImJUd/rT0Jj6JKW6QeA9+seAlKIoUgaUbzj3WypuaWPd6/WIkaQGM9WAPvmYBtDaXYJfKVOWuwFNaH00hpCat7rC22sLnkK4d4dP2eI7NNroxpnxKsvlShPEgqP28oDM2xNWCDMUDwIT6CEylrwt2la+UaKKMnJhzMzEuc3OvnHTH00hcJY3EGCwKBQ9+UUSBWol/d4YlSJapYN3DvrxrpETpDgH091hGVMyJSSLEOOopHX6f06zJ7qjHJl4UNKxBCWCT3lMLhLk3bnX6R0jC5WKh3WoT6+Dw5icWnsy2tt76cLwhi8V3QKVo/B6+kdMMWVxajHgvP2ZynBPb5PwHVPSF925Fa6Djvr6wrjFLnOEizC/vQCgiyZQ0ud8L4SfkUrcwJ9YlRxSVYtyXz9Bymn79L6CrnFJQhTsTUdN2odoPilIGUgB7Xd3va38RGKwKl5VU7r0PFtfDSFRLcZq8PtzipZMU0sk9PppdfyCjONxj/DZXGTe0OUgsK3evt4CJZY1JDuQaPzGv8wbBuFLffflA8UczlyG1Ap6u0c/qcPF8oxqPhl4p2qb2VRISc3eASanQgjUNwJhr+qSUlItZtIQ7IhiC/pBxJFW04xx0bC5wrOWPIHi9uMVOGIvQEUcg24e7wwl2BI3tqY5cpzYDXpDEZ0wV04fb1gsnFZSbMzMfUQVaG66PWFv6cE1vupV9z9YYiZs2t6a19U/SCpwqlM2Vt7X6+EAsbDhv/iGBNITUEvRxuNiw5QAWMokmkdBMHNISxYsdWiIAsRw63vDXZvrC+HSPfvlDYDRJQAnLBVKZIDXL+/GAFbqhhVxyhgXlJJFIolZST4RftWDu3vygcqXmPrCA0JKAwOu7rHrvhnFAggkDd08rR5MCg3fQRp7E2qJRU4d+OvhEy6NIdnt0hIJudN0VxU0dmshI+U3rpePNy/ihWifE/sIUxW25q3BXlSRuYH6tGaizVtIzhMADk3iwAfjCy0h2Bp5cvYiBMpGpgdPDmm/pHBxp5D6jjHKn7mceUVUtTVfqd/pFEjgmlBq/I8ReK4jvig8/WkZ3bmzltzxyQR3gaekXCTi7RLVqjQXKoAbPWsBxkl25jWFyXrXTlUeriK9sXA4+HLpHW/WZHNN9fCM1hgoteTQ7YAoBs9eTfeHNrlHYmqbMGLuTaMiSFLU5sIvjnBSG4tvaOuaw5KzJ1Xgwi5w9lWFXjlJlXFtRBMFLdA1oHa76vxd4zZ6s4YAj6wys5UdIcseLNFvG+PyJTnja5bOTKyghJeuvvfA+wDWV9DAkKCSAXfX3ui83FNQW9I83L6ieRKLekdkcMYXJFJ6DodN3gCbRRSFMGoX01hyTNBAFC++nvpF5pSAW8Knz3RzlCC6Xoo+6GImIIc5m89WiwnXGR2OjkHjrBAiu8FunnAFC3ak1CSSBWtX4DdE5qVbXe4O9hBygO4BikyYz5SCbkP5WhiEe0e1PSI7fKfleu8eMHmygQDbTl5V1hX+lNya6U4+EMQwMaK3vuiIvLlKb8vXN9IiAWysn5fe+Hm7vWJjogszVXhqb8qeRjo6ABcXPKG5A9I6OgGN/l6xAFeg+kdHQB8BpRr74wxu5fQR0dCLfbFpY7w5feIKQyucdHRRDEiO94ekFJoekdHQCOUkV6xSRbr94mOhoGWNk9P+4xCz3+v1iY6AGNSU9xPI+sKTfmjo6DyDCf8ATMLlZpU3+kdHQ0SxicgZUFqlRfwheYK9BER0J9FApV+n0jWw/wBB9I6OiQKrDBZF6QjJNv8AEx0dDK/SMC3WAKSN36Y6OhkMBINev0ESs36RMdDDwVkWjo6OhAf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538288"/>
            <a:ext cx="4286250" cy="3209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2.gstatic.com/images?q=tbn:ANd9GcQOvakbpd0VGszGcgRqWeQ02FYc7ZjB1Dt67FSZDOs5uB9ZRI3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267200"/>
            <a:ext cx="3333750" cy="2286001"/>
          </a:xfrm>
          <a:prstGeom prst="rect">
            <a:avLst/>
          </a:prstGeom>
          <a:noFill/>
        </p:spPr>
      </p:pic>
      <p:pic>
        <p:nvPicPr>
          <p:cNvPr id="1034" name="Picture 10" descr="http://cache.boston.com/bonzai-fba/Original_Photo/2007/01/31/1170247339_12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318747"/>
            <a:ext cx="3581400" cy="239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Who will Receive What is Produced?</a:t>
            </a:r>
          </a:p>
          <a:p>
            <a:endParaRPr lang="en-US" sz="4000" dirty="0" smtClean="0"/>
          </a:p>
          <a:p>
            <a:pPr algn="ctr"/>
            <a:r>
              <a:rPr lang="en-US" sz="3200" dirty="0" smtClean="0"/>
              <a:t>Market v. Command</a:t>
            </a:r>
            <a:endParaRPr lang="en-US" sz="4000" dirty="0"/>
          </a:p>
        </p:txBody>
      </p:sp>
      <p:pic>
        <p:nvPicPr>
          <p:cNvPr id="2050" name="Picture 2" descr="http://4.bp.blogspot.com/-tUAZbugZpYk/T9j9hPTWE6I/AAAAAAAAAEA/IV-oi9FWjrA/s1600/0511-1001-1706-0228_Rich_Guy_Sitting_on_a_Pile_of_Money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2286000" cy="2631908"/>
          </a:xfrm>
          <a:prstGeom prst="rect">
            <a:avLst/>
          </a:prstGeom>
          <a:noFill/>
        </p:spPr>
      </p:pic>
      <p:pic>
        <p:nvPicPr>
          <p:cNvPr id="2052" name="Picture 4" descr="http://media.npr.org/assets/img/2012/11/08/china_congress_3_wide-85a92d240b5c1d49a1acc112212daa1e7b7c1967-s6-c30.jpg"/>
          <p:cNvPicPr>
            <a:picLocks noChangeAspect="1" noChangeArrowheads="1"/>
          </p:cNvPicPr>
          <p:nvPr/>
        </p:nvPicPr>
        <p:blipFill>
          <a:blip r:embed="rId3" cstate="print"/>
          <a:srcRect l="8314" r="10627"/>
          <a:stretch>
            <a:fillRect/>
          </a:stretch>
        </p:blipFill>
        <p:spPr bwMode="auto">
          <a:xfrm>
            <a:off x="4572000" y="2971800"/>
            <a:ext cx="2971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 Characteristics of a Market (Free Enterprise, Capitalism) - Economy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of Enterprise</a:t>
            </a:r>
          </a:p>
          <a:p>
            <a:pPr lvl="1"/>
            <a:r>
              <a:rPr lang="en-US" dirty="0" smtClean="0"/>
              <a:t>Right to enter a business of your choosing</a:t>
            </a:r>
          </a:p>
          <a:p>
            <a:r>
              <a:rPr lang="en-US" dirty="0" smtClean="0"/>
              <a:t>Private Property</a:t>
            </a:r>
          </a:p>
          <a:p>
            <a:pPr lvl="1"/>
            <a:r>
              <a:rPr lang="en-US" dirty="0" smtClean="0"/>
              <a:t>Right to own property and do what you wish with it</a:t>
            </a:r>
          </a:p>
          <a:p>
            <a:r>
              <a:rPr lang="en-US" dirty="0" smtClean="0"/>
              <a:t>Profit Motive</a:t>
            </a:r>
          </a:p>
          <a:p>
            <a:pPr lvl="1"/>
            <a:r>
              <a:rPr lang="en-US" dirty="0" smtClean="0"/>
              <a:t>Acquisition of wealth drives decisions made by businessmen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293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Economic Systems</vt:lpstr>
      <vt:lpstr>Slide 3</vt:lpstr>
      <vt:lpstr>Slide 4</vt:lpstr>
      <vt:lpstr>Slide 5</vt:lpstr>
      <vt:lpstr>Slide 6</vt:lpstr>
      <vt:lpstr>Slide 7</vt:lpstr>
      <vt:lpstr>Slide 8</vt:lpstr>
      <vt:lpstr>Key Characteristics of a Market (Free Enterprise, Capitalism) - Economy</vt:lpstr>
      <vt:lpstr>Key Characteristics of a Market (Free Enterprise, Capitalism) – Economy (cont.)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The United States  Free Enterprise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tmadd0829</cp:lastModifiedBy>
  <cp:revision>37</cp:revision>
  <dcterms:created xsi:type="dcterms:W3CDTF">2013-09-17T12:29:37Z</dcterms:created>
  <dcterms:modified xsi:type="dcterms:W3CDTF">2017-09-28T13:30:09Z</dcterms:modified>
</cp:coreProperties>
</file>