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4" r:id="rId4"/>
    <p:sldId id="275" r:id="rId5"/>
    <p:sldId id="262" r:id="rId6"/>
    <p:sldId id="264" r:id="rId7"/>
    <p:sldId id="261" r:id="rId8"/>
    <p:sldId id="259" r:id="rId9"/>
    <p:sldId id="266" r:id="rId10"/>
    <p:sldId id="263" r:id="rId11"/>
    <p:sldId id="260" r:id="rId12"/>
    <p:sldId id="277" r:id="rId13"/>
    <p:sldId id="265" r:id="rId14"/>
    <p:sldId id="276" r:id="rId15"/>
    <p:sldId id="268" r:id="rId16"/>
    <p:sldId id="287" r:id="rId17"/>
    <p:sldId id="269" r:id="rId18"/>
    <p:sldId id="283" r:id="rId19"/>
    <p:sldId id="272" r:id="rId20"/>
    <p:sldId id="278" r:id="rId21"/>
    <p:sldId id="273" r:id="rId22"/>
    <p:sldId id="271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6D2D-0E74-4D93-BCBE-326F73EC97C2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0E8E-68D0-4823-B87E-A3C075B12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6D2D-0E74-4D93-BCBE-326F73EC97C2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0E8E-68D0-4823-B87E-A3C075B12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6D2D-0E74-4D93-BCBE-326F73EC97C2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0E8E-68D0-4823-B87E-A3C075B12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6D2D-0E74-4D93-BCBE-326F73EC97C2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0E8E-68D0-4823-B87E-A3C075B12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6D2D-0E74-4D93-BCBE-326F73EC97C2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0E8E-68D0-4823-B87E-A3C075B12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6D2D-0E74-4D93-BCBE-326F73EC97C2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0E8E-68D0-4823-B87E-A3C075B12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6D2D-0E74-4D93-BCBE-326F73EC97C2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0E8E-68D0-4823-B87E-A3C075B12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6D2D-0E74-4D93-BCBE-326F73EC97C2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0E8E-68D0-4823-B87E-A3C075B12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6D2D-0E74-4D93-BCBE-326F73EC97C2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0E8E-68D0-4823-B87E-A3C075B12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6D2D-0E74-4D93-BCBE-326F73EC97C2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0E8E-68D0-4823-B87E-A3C075B12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6D2D-0E74-4D93-BCBE-326F73EC97C2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F0E8E-68D0-4823-B87E-A3C075B12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76D2D-0E74-4D93-BCBE-326F73EC97C2}" type="datetimeFigureOut">
              <a:rPr lang="en-US" smtClean="0"/>
              <a:pPr/>
              <a:t>9/20/2017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0E8E-68D0-4823-B87E-A3C075B12E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z8Ws13faKeE8KM&amp;tbnid=TJoYiWgshiu7FM:&amp;ved=0CAUQjRw&amp;url=http://www.dreamstime.com/royalty-free-stock-photo-student-thinking-image10640535&amp;ei=PdItUv7NHpau4APCo4DADg&amp;bvm=bv.51773540,d.dmg&amp;psig=AFQjCNEdfE1FEdpgT7ltPdcM-8b7h_gunA&amp;ust=1378821045590696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interstate+highway+through+desert&amp;source=images&amp;cd=&amp;cad=rja&amp;docid=vLS6DxijB5oYgM&amp;tbnid=FO-Yl89LeZA7oM:&amp;ved=0CAUQjRw&amp;url=http://www.fasttrackteaching.com/burns/Unit_12_Consumer_Society/U12_Interstate_Highways.html&amp;ei=RhA3UuWoCs-s4APk_oDQCQ&amp;bvm=bv.52164340,d.dmg&amp;psig=AFQjCNEfqvaP-XRVTddZVBJFvf4YO3p3ZQ&amp;ust=137942669727112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npr.org/2015/01/05/375064516/entrepreneurs-find-ways-to-make-money-from-carbon-emiss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npr.org/2015/01/05/375064516/entrepreneurs-find-ways-to-make-money-from-carbon-emission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13Gt1bhKLhs&amp;feature=relate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Economic Decision Making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Opportunity Costs and The Production Possibilities Curve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 Possibilities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5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12192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Necessities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Luxuries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Opportunity</a:t>
                      </a:r>
                      <a:r>
                        <a:rPr lang="en-US" baseline="0" dirty="0" smtClean="0"/>
                        <a:t> Cost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550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 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umbs.dreamstime.com/z/student-thinking-1064053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333332"/>
            <a:ext cx="4953000" cy="4098246"/>
          </a:xfrm>
          <a:prstGeom prst="rect">
            <a:avLst/>
          </a:prstGeom>
          <a:noFill/>
        </p:spPr>
      </p:pic>
      <p:sp>
        <p:nvSpPr>
          <p:cNvPr id="3" name="Cloud Callout 2"/>
          <p:cNvSpPr/>
          <p:nvPr/>
        </p:nvSpPr>
        <p:spPr>
          <a:xfrm>
            <a:off x="2743200" y="0"/>
            <a:ext cx="5638800" cy="2441448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81400" y="381000"/>
            <a:ext cx="4038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 really want to do well on Monday’s test but there is that Justin </a:t>
            </a:r>
            <a:r>
              <a:rPr lang="en-US" dirty="0" err="1" smtClean="0"/>
              <a:t>Bieber</a:t>
            </a:r>
            <a:r>
              <a:rPr lang="en-US" dirty="0" smtClean="0"/>
              <a:t> Concert I want to go to and then there is that I-phone I wanted to get and I also feel as if I’m coming down with a </a:t>
            </a:r>
            <a:r>
              <a:rPr lang="en-US" smtClean="0"/>
              <a:t>cold or something</a:t>
            </a:r>
            <a:r>
              <a:rPr lang="en-US" dirty="0" smtClean="0"/>
              <a:t>.  Oh dear what do I do?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ebpages.scu.edu/ftp/jready/images/nike-factory-vietn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457200"/>
            <a:ext cx="7567445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two important decisions or choices you made over vacation.  </a:t>
            </a:r>
          </a:p>
          <a:p>
            <a:r>
              <a:rPr lang="en-US" dirty="0" smtClean="0"/>
              <a:t>Why did you make these decisions?</a:t>
            </a:r>
          </a:p>
          <a:p>
            <a:r>
              <a:rPr lang="en-US" dirty="0" smtClean="0"/>
              <a:t>Did you give anything up by making the decision?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Economic Decision Making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Congratulations – you’ve just received $100!  It’s burning a hole in your pocket, as you try to decide how to spend it.  Identify four items that you </a:t>
            </a:r>
            <a:r>
              <a:rPr lang="en-US" sz="4000" u="sng" dirty="0" smtClean="0"/>
              <a:t>can</a:t>
            </a:r>
            <a:r>
              <a:rPr lang="en-US" sz="4000" dirty="0" smtClean="0"/>
              <a:t> spend it on.  Which of these </a:t>
            </a:r>
            <a:r>
              <a:rPr lang="en-US" sz="4000" u="sng" dirty="0" smtClean="0"/>
              <a:t>would</a:t>
            </a:r>
            <a:r>
              <a:rPr lang="en-US" sz="4000" dirty="0" smtClean="0"/>
              <a:t> you buy?  Why?  How did you come to your decision?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Benefit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- Evaluating a decision by applying the same set of criteria to </a:t>
            </a:r>
            <a:r>
              <a:rPr lang="en-US" smtClean="0"/>
              <a:t>different choices.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dirty="0" smtClean="0"/>
              <a:t>Possible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Brings benefits to greatest number of people</a:t>
            </a:r>
          </a:p>
          <a:p>
            <a:pPr>
              <a:buFontTx/>
              <a:buChar char="-"/>
            </a:pPr>
            <a:r>
              <a:rPr lang="en-US" dirty="0" smtClean="0"/>
              <a:t>Durability – benefits are long lasting</a:t>
            </a:r>
          </a:p>
          <a:p>
            <a:pPr>
              <a:buFontTx/>
              <a:buChar char="-"/>
            </a:pPr>
            <a:r>
              <a:rPr lang="en-US" dirty="0" smtClean="0"/>
              <a:t>Advances a goal of individual/organization making the decision</a:t>
            </a:r>
          </a:p>
          <a:p>
            <a:pPr>
              <a:buFontTx/>
              <a:buChar char="-"/>
            </a:pPr>
            <a:r>
              <a:rPr lang="en-US" dirty="0" smtClean="0"/>
              <a:t>Does not require a future expense</a:t>
            </a:r>
          </a:p>
          <a:p>
            <a:pPr>
              <a:buFontTx/>
              <a:buChar char="-"/>
            </a:pPr>
            <a:r>
              <a:rPr lang="en-US" dirty="0" smtClean="0"/>
              <a:t>Is it ethical?</a:t>
            </a:r>
          </a:p>
          <a:p>
            <a:pPr>
              <a:buFontTx/>
              <a:buChar char="-"/>
            </a:pPr>
            <a:r>
              <a:rPr lang="en-US" dirty="0" smtClean="0"/>
              <a:t>Are there not potential negative unintended consequences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Unintended consequences of a decision on a third party.  Can be negative or positive.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_RBw-psMN_Ew/Sec1ItaJhxI/AAAAAAAADRQ/xan1g0xyVe0/s400/flint%2Bapr%2B2009%2B197%2B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4" descr="http://farm3.static.flickr.com/2471/3651285234_f172926dd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86200"/>
            <a:ext cx="56499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bop.nppa.org/2006/thumbnails/512/00008684-NAA-58079/1107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62687" y="304800"/>
            <a:ext cx="4981313" cy="338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ttp://i.ehow.com/images/GlobalPhoto/Articles/4786652/home-depot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4313"/>
            <a:ext cx="7848600" cy="639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$300 dollars and must spend it by next week.  You have three choices – I phone, Plane ticket to Florida to visit ill grandma, or taking yourself and three friends  to a concert or ballgame.  Give an advantage and disadvantage of each.  What choice would you make?  Why?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ages.theage.com.au/ftage/ffximage/2008/07/02/camTrafficJam_wideweb__470x314,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350" y="990600"/>
            <a:ext cx="76708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asttrackteaching.com/burns/Unit_12_Consumer_Society/Interstate_Utah_desert_c1980_dblo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581400"/>
            <a:ext cx="4486275" cy="2855446"/>
          </a:xfrm>
          <a:prstGeom prst="rect">
            <a:avLst/>
          </a:prstGeom>
          <a:noFill/>
        </p:spPr>
      </p:pic>
      <p:pic>
        <p:nvPicPr>
          <p:cNvPr id="1030" name="Picture 6" descr="http://cdn.c.photoshelter.com/img-get/I0000vkSmVzc4cfI/s/650/650/route-66-motel-SC112001.jpg"/>
          <p:cNvPicPr>
            <a:picLocks noChangeAspect="1" noChangeArrowheads="1"/>
          </p:cNvPicPr>
          <p:nvPr/>
        </p:nvPicPr>
        <p:blipFill>
          <a:blip r:embed="rId4" cstate="print"/>
          <a:srcRect b="7895"/>
          <a:stretch>
            <a:fillRect/>
          </a:stretch>
        </p:blipFill>
        <p:spPr bwMode="auto">
          <a:xfrm>
            <a:off x="1676400" y="381001"/>
            <a:ext cx="4336728" cy="2666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00800" y="609600"/>
            <a:ext cx="2238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Abandoned Motel on </a:t>
            </a:r>
          </a:p>
          <a:p>
            <a:r>
              <a:rPr lang="en-US" dirty="0" smtClean="0"/>
              <a:t>Route 66 in Arizona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newsday.com/polopoly_fs/1.1303432.1247841469!image/1524259481.jpg_gen/derivatives/display_600/1524259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48688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14619"/>
            <a:ext cx="5101006" cy="349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cap and trade works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Carbon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4572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hlinkClick r:id="rId2"/>
              </a:rPr>
              <a:t>npr</a:t>
            </a:r>
            <a:r>
              <a:rPr lang="en-US" sz="2400" dirty="0" smtClean="0">
                <a:hlinkClick r:id="rId2"/>
              </a:rPr>
              <a:t> story </a:t>
            </a:r>
            <a:r>
              <a:rPr lang="en-US" sz="2400" dirty="0" err="1" smtClean="0">
                <a:hlinkClick r:id="rId2"/>
              </a:rPr>
              <a:t>january</a:t>
            </a:r>
            <a:r>
              <a:rPr lang="en-US" sz="2400" dirty="0" smtClean="0">
                <a:hlinkClick r:id="rId2"/>
              </a:rPr>
              <a:t> 2015 - methane and carbon markets</a:t>
            </a:r>
            <a:endParaRPr lang="en-US" sz="2400" dirty="0"/>
          </a:p>
        </p:txBody>
      </p:sp>
      <p:pic>
        <p:nvPicPr>
          <p:cNvPr id="2050" name="Picture 2" descr="http://cdn.modernfarmer.com/wp-content/uploads/2014/09/innercowh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4942702" cy="3048000"/>
          </a:xfrm>
          <a:prstGeom prst="rect">
            <a:avLst/>
          </a:prstGeom>
          <a:noFill/>
        </p:spPr>
      </p:pic>
      <p:pic>
        <p:nvPicPr>
          <p:cNvPr id="4" name="Picture 2" descr="https://ajyoung0224.files.wordpress.com/2014/05/manure-p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1341" y="2667001"/>
            <a:ext cx="6601209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Carbon Markets and Cap and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7200"/>
          </a:xfrm>
        </p:spPr>
        <p:txBody>
          <a:bodyPr>
            <a:normAutofit/>
          </a:bodyPr>
          <a:lstStyle/>
          <a:p>
            <a:r>
              <a:rPr lang="en-US" sz="2400" dirty="0" err="1" smtClean="0">
                <a:hlinkClick r:id="rId2"/>
              </a:rPr>
              <a:t>npr</a:t>
            </a:r>
            <a:r>
              <a:rPr lang="en-US" sz="2400" dirty="0" smtClean="0">
                <a:hlinkClick r:id="rId2"/>
              </a:rPr>
              <a:t> story </a:t>
            </a:r>
            <a:r>
              <a:rPr lang="en-US" sz="2400" dirty="0" err="1" smtClean="0">
                <a:hlinkClick r:id="rId2"/>
              </a:rPr>
              <a:t>january</a:t>
            </a:r>
            <a:r>
              <a:rPr lang="en-US" sz="2400" dirty="0" smtClean="0">
                <a:hlinkClick r:id="rId2"/>
              </a:rPr>
              <a:t> 2015 - methane and carbon markets</a:t>
            </a:r>
            <a:endParaRPr lang="en-US" sz="2400" dirty="0"/>
          </a:p>
        </p:txBody>
      </p:sp>
      <p:pic>
        <p:nvPicPr>
          <p:cNvPr id="2050" name="Picture 2" descr="http://cdn.modernfarmer.com/wp-content/uploads/2014/09/innercowh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71600"/>
            <a:ext cx="7661188" cy="472440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>
          <a:xfrm>
            <a:off x="4800600" y="2438400"/>
            <a:ext cx="3581400" cy="1524000"/>
          </a:xfrm>
          <a:prstGeom prst="wedgeEllipseCallout">
            <a:avLst>
              <a:gd name="adj1" fmla="val -104196"/>
              <a:gd name="adj2" fmla="val 820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0" y="2819400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Holy . . . .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2819400"/>
            <a:ext cx="13890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Cow!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you give up when making a choice between two or more competing options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families have to deal with opportunity costs?</a:t>
            </a:r>
          </a:p>
          <a:p>
            <a:endParaRPr lang="en-US" dirty="0" smtClean="0"/>
          </a:p>
          <a:p>
            <a:r>
              <a:rPr lang="en-US" dirty="0" smtClean="0"/>
              <a:t>School districts?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Government?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Eisenhower’s Warning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YouTube - Military Industrial Complex - Eisenhower 's warning</a:t>
            </a:r>
            <a:endParaRPr lang="en-US" dirty="0" smtClean="0"/>
          </a:p>
          <a:p>
            <a:r>
              <a:rPr lang="en-US" b="1" dirty="0" smtClean="0"/>
              <a:t>Military-Industrial Complex </a:t>
            </a:r>
            <a:r>
              <a:rPr lang="en-US" dirty="0" smtClean="0"/>
              <a:t>– collusion between the military, weapons manufacturers and congress to increase defense spending and adopt a foreign policy that would support that spending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ilitary spen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-1524000"/>
            <a:ext cx="5429250" cy="1517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therwords.org/files/3898/national-security-cartoon.jpg?width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82000" cy="6432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Production Possibilities Chart </a:t>
            </a:r>
            <a:br>
              <a:rPr lang="en-US" dirty="0" smtClean="0"/>
            </a:br>
            <a:r>
              <a:rPr lang="en-US" dirty="0" smtClean="0"/>
              <a:t>Farm Products v. Manufactured Goods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/>
                <a:gridCol w="1524000"/>
                <a:gridCol w="1676400"/>
                <a:gridCol w="4648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Farm </a:t>
                      </a:r>
                    </a:p>
                    <a:p>
                      <a:r>
                        <a:rPr lang="en-US" dirty="0" smtClean="0"/>
                        <a:t>Products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Manufactured Products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Opportunity</a:t>
                      </a:r>
                      <a:r>
                        <a:rPr lang="en-US" baseline="0" dirty="0" smtClean="0"/>
                        <a:t> Costs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880803">
            <a:off x="1676400" y="533400"/>
            <a:ext cx="5943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451</Words>
  <Application>Microsoft Office PowerPoint</Application>
  <PresentationFormat>On-screen Show (4:3)</PresentationFormat>
  <Paragraphs>82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Economic Decision Making</vt:lpstr>
      <vt:lpstr>Do Now</vt:lpstr>
      <vt:lpstr>Opportunity Cost</vt:lpstr>
      <vt:lpstr>Opportunity Costs</vt:lpstr>
      <vt:lpstr>Eisenhower’s Warning</vt:lpstr>
      <vt:lpstr>Slide 6</vt:lpstr>
      <vt:lpstr>Slide 7</vt:lpstr>
      <vt:lpstr>Production Possibilities Chart  Farm Products v. Manufactured Goods</vt:lpstr>
      <vt:lpstr>Slide 9</vt:lpstr>
      <vt:lpstr>Production Possibilities</vt:lpstr>
      <vt:lpstr>Slide 11</vt:lpstr>
      <vt:lpstr>Slide 12</vt:lpstr>
      <vt:lpstr>DO NOW</vt:lpstr>
      <vt:lpstr>Economic Decision Making </vt:lpstr>
      <vt:lpstr>Cost Benefit Analysis</vt:lpstr>
      <vt:lpstr>Possible Criteria</vt:lpstr>
      <vt:lpstr>Externalities</vt:lpstr>
      <vt:lpstr>Slide 18</vt:lpstr>
      <vt:lpstr>Slide 19</vt:lpstr>
      <vt:lpstr>Slide 20</vt:lpstr>
      <vt:lpstr>Slide 21</vt:lpstr>
      <vt:lpstr>Slide 22</vt:lpstr>
      <vt:lpstr>How cap and trade works</vt:lpstr>
      <vt:lpstr>Carbon Markets</vt:lpstr>
      <vt:lpstr>Carbon Markets and Cap and Trade</vt:lpstr>
    </vt:vector>
  </TitlesOfParts>
  <Company>GNPS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Decision Making</dc:title>
  <dc:creator>Administrator</dc:creator>
  <cp:lastModifiedBy>tmadd0829</cp:lastModifiedBy>
  <cp:revision>41</cp:revision>
  <dcterms:created xsi:type="dcterms:W3CDTF">2009-09-15T13:45:30Z</dcterms:created>
  <dcterms:modified xsi:type="dcterms:W3CDTF">2017-09-20T13:26:54Z</dcterms:modified>
</cp:coreProperties>
</file>